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1" r:id="rId19"/>
    <p:sldId id="272" r:id="rId20"/>
    <p:sldId id="273" r:id="rId21"/>
    <p:sldId id="274" r:id="rId22"/>
    <p:sldId id="275" r:id="rId23"/>
  </p:sldIdLst>
  <p:sldSz cx="12192000" cy="6858000"/>
  <p:notesSz cx="6858000" cy="1857375"/>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007D79"/>
    <a:srgbClr val="D02670"/>
    <a:srgbClr val="231F20"/>
    <a:srgbClr val="33B1FF"/>
    <a:srgbClr val="262626"/>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E938D-2F42-4084-79B5-FC0C8B3E5655}" v="7" dt="2024-12-24T18:46:33.830"/>
    <p1510:client id="{431ED909-11A6-001A-E145-C5502C86AE69}" v="27" dt="2024-12-24T18:50:56.365"/>
    <p1510:client id="{7A3B49FA-120F-D9DD-50E3-FDB261DA4DB9}" v="12" dt="2024-12-24T20:38:17.979"/>
    <p1510:client id="{9636FF0C-5BF4-E039-AC33-B9A55BFB48AF}" v="173" dt="2024-12-24T18:43:03.511"/>
    <p1510:client id="{963DB3D5-3150-0641-3080-55A2019BA8E8}" v="5" dt="2024-12-24T18:44:09.701"/>
    <p1510:client id="{99FE5CFF-CAE8-48DA-A6AD-2CBF08E24352}" v="279" dt="2024-12-24T20:16:05.15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autoAdjust="0"/>
    <p:restoredTop sz="91480" autoAdjust="0"/>
  </p:normalViewPr>
  <p:slideViewPr>
    <p:cSldViewPr snapToGrid="0">
      <p:cViewPr varScale="1">
        <p:scale>
          <a:sx n="56" d="100"/>
          <a:sy n="56" d="100"/>
        </p:scale>
        <p:origin x="28" y="256"/>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aseni Omokungbe" userId="S::omokungbeo@uni.coventry.ac.uk::17e30834-0206-4764-b4cb-4e7bac9846c7" providerId="AD" clId="Web-{431ED909-11A6-001A-E145-C5502C86AE69}"/>
    <pc:docChg chg="modSld">
      <pc:chgData name="Olaseni Omokungbe" userId="S::omokungbeo@uni.coventry.ac.uk::17e30834-0206-4764-b4cb-4e7bac9846c7" providerId="AD" clId="Web-{431ED909-11A6-001A-E145-C5502C86AE69}" dt="2024-12-24T18:50:56.365" v="36" actId="20577"/>
      <pc:docMkLst>
        <pc:docMk/>
      </pc:docMkLst>
      <pc:sldChg chg="modSp">
        <pc:chgData name="Olaseni Omokungbe" userId="S::omokungbeo@uni.coventry.ac.uk::17e30834-0206-4764-b4cb-4e7bac9846c7" providerId="AD" clId="Web-{431ED909-11A6-001A-E145-C5502C86AE69}" dt="2024-12-24T18:47:32.022" v="6" actId="14100"/>
        <pc:sldMkLst>
          <pc:docMk/>
          <pc:sldMk cId="4009730992" sldId="256"/>
        </pc:sldMkLst>
        <pc:picChg chg="mod">
          <ac:chgData name="Olaseni Omokungbe" userId="S::omokungbeo@uni.coventry.ac.uk::17e30834-0206-4764-b4cb-4e7bac9846c7" providerId="AD" clId="Web-{431ED909-11A6-001A-E145-C5502C86AE69}" dt="2024-12-24T18:47:32.022" v="6" actId="14100"/>
          <ac:picMkLst>
            <pc:docMk/>
            <pc:sldMk cId="4009730992" sldId="256"/>
            <ac:picMk id="4" creationId="{77323E2C-8982-861D-BE1D-3E30E5CC437C}"/>
          </ac:picMkLst>
        </pc:picChg>
      </pc:sldChg>
      <pc:sldChg chg="modSp">
        <pc:chgData name="Olaseni Omokungbe" userId="S::omokungbeo@uni.coventry.ac.uk::17e30834-0206-4764-b4cb-4e7bac9846c7" providerId="AD" clId="Web-{431ED909-11A6-001A-E145-C5502C86AE69}" dt="2024-12-24T18:47:12.942" v="3" actId="20577"/>
        <pc:sldMkLst>
          <pc:docMk/>
          <pc:sldMk cId="2040863335" sldId="259"/>
        </pc:sldMkLst>
        <pc:spChg chg="mod">
          <ac:chgData name="Olaseni Omokungbe" userId="S::omokungbeo@uni.coventry.ac.uk::17e30834-0206-4764-b4cb-4e7bac9846c7" providerId="AD" clId="Web-{431ED909-11A6-001A-E145-C5502C86AE69}" dt="2024-12-24T18:47:12.942" v="3" actId="20577"/>
          <ac:spMkLst>
            <pc:docMk/>
            <pc:sldMk cId="2040863335" sldId="259"/>
            <ac:spMk id="4" creationId="{ED35578F-30C9-4905-FD4E-7366FEFAEA7F}"/>
          </ac:spMkLst>
        </pc:spChg>
      </pc:sldChg>
      <pc:sldChg chg="modSp">
        <pc:chgData name="Olaseni Omokungbe" userId="S::omokungbeo@uni.coventry.ac.uk::17e30834-0206-4764-b4cb-4e7bac9846c7" providerId="AD" clId="Web-{431ED909-11A6-001A-E145-C5502C86AE69}" dt="2024-12-24T18:50:56.365" v="36" actId="20577"/>
        <pc:sldMkLst>
          <pc:docMk/>
          <pc:sldMk cId="3791692516" sldId="260"/>
        </pc:sldMkLst>
        <pc:spChg chg="mod">
          <ac:chgData name="Olaseni Omokungbe" userId="S::omokungbeo@uni.coventry.ac.uk::17e30834-0206-4764-b4cb-4e7bac9846c7" providerId="AD" clId="Web-{431ED909-11A6-001A-E145-C5502C86AE69}" dt="2024-12-24T18:50:56.365" v="36" actId="20577"/>
          <ac:spMkLst>
            <pc:docMk/>
            <pc:sldMk cId="3791692516" sldId="260"/>
            <ac:spMk id="3" creationId="{5EF8C842-232A-AE37-3471-90353781809D}"/>
          </ac:spMkLst>
        </pc:spChg>
      </pc:sldChg>
    </pc:docChg>
  </pc:docChgLst>
  <pc:docChgLst>
    <pc:chgData name="Olaseni Omokungbe" userId="S::omokungbeo@uni.coventry.ac.uk::17e30834-0206-4764-b4cb-4e7bac9846c7" providerId="AD" clId="Web-{99FE5CFF-CAE8-48DA-A6AD-2CBF08E24352}"/>
    <pc:docChg chg="delSld modSld">
      <pc:chgData name="Olaseni Omokungbe" userId="S::omokungbeo@uni.coventry.ac.uk::17e30834-0206-4764-b4cb-4e7bac9846c7" providerId="AD" clId="Web-{99FE5CFF-CAE8-48DA-A6AD-2CBF08E24352}" dt="2024-12-24T20:16:05.150" v="263"/>
      <pc:docMkLst>
        <pc:docMk/>
      </pc:docMkLst>
      <pc:sldChg chg="modSp">
        <pc:chgData name="Olaseni Omokungbe" userId="S::omokungbeo@uni.coventry.ac.uk::17e30834-0206-4764-b4cb-4e7bac9846c7" providerId="AD" clId="Web-{99FE5CFF-CAE8-48DA-A6AD-2CBF08E24352}" dt="2024-12-24T19:13:00.972" v="66" actId="20577"/>
        <pc:sldMkLst>
          <pc:docMk/>
          <pc:sldMk cId="4009730992" sldId="256"/>
        </pc:sldMkLst>
        <pc:spChg chg="mod">
          <ac:chgData name="Olaseni Omokungbe" userId="S::omokungbeo@uni.coventry.ac.uk::17e30834-0206-4764-b4cb-4e7bac9846c7" providerId="AD" clId="Web-{99FE5CFF-CAE8-48DA-A6AD-2CBF08E24352}" dt="2024-12-24T19:13:00.972" v="66" actId="20577"/>
          <ac:spMkLst>
            <pc:docMk/>
            <pc:sldMk cId="4009730992" sldId="256"/>
            <ac:spMk id="3" creationId="{59DF6B8D-2BAC-11F8-7D28-B631D08C8D90}"/>
          </ac:spMkLst>
        </pc:spChg>
      </pc:sldChg>
      <pc:sldChg chg="addSp delSp modSp">
        <pc:chgData name="Olaseni Omokungbe" userId="S::omokungbeo@uni.coventry.ac.uk::17e30834-0206-4764-b4cb-4e7bac9846c7" providerId="AD" clId="Web-{99FE5CFF-CAE8-48DA-A6AD-2CBF08E24352}" dt="2024-12-24T19:10:05.058" v="54" actId="20577"/>
        <pc:sldMkLst>
          <pc:docMk/>
          <pc:sldMk cId="2215908557" sldId="261"/>
        </pc:sldMkLst>
        <pc:spChg chg="mod">
          <ac:chgData name="Olaseni Omokungbe" userId="S::omokungbeo@uni.coventry.ac.uk::17e30834-0206-4764-b4cb-4e7bac9846c7" providerId="AD" clId="Web-{99FE5CFF-CAE8-48DA-A6AD-2CBF08E24352}" dt="2024-12-24T19:09:25.212" v="34" actId="14100"/>
          <ac:spMkLst>
            <pc:docMk/>
            <pc:sldMk cId="2215908557" sldId="261"/>
            <ac:spMk id="2" creationId="{B15210DC-B757-47AF-44F4-D6EC9F4BF93B}"/>
          </ac:spMkLst>
        </pc:spChg>
        <pc:spChg chg="del">
          <ac:chgData name="Olaseni Omokungbe" userId="S::omokungbeo@uni.coventry.ac.uk::17e30834-0206-4764-b4cb-4e7bac9846c7" providerId="AD" clId="Web-{99FE5CFF-CAE8-48DA-A6AD-2CBF08E24352}" dt="2024-12-24T19:06:18.403" v="0"/>
          <ac:spMkLst>
            <pc:docMk/>
            <pc:sldMk cId="2215908557" sldId="261"/>
            <ac:spMk id="3" creationId="{27E1D05E-A3D3-356F-EB51-94E7A1AE2A61}"/>
          </ac:spMkLst>
        </pc:spChg>
        <pc:spChg chg="add mod">
          <ac:chgData name="Olaseni Omokungbe" userId="S::omokungbeo@uni.coventry.ac.uk::17e30834-0206-4764-b4cb-4e7bac9846c7" providerId="AD" clId="Web-{99FE5CFF-CAE8-48DA-A6AD-2CBF08E24352}" dt="2024-12-24T19:10:05.058" v="54" actId="20577"/>
          <ac:spMkLst>
            <pc:docMk/>
            <pc:sldMk cId="2215908557" sldId="261"/>
            <ac:spMk id="4" creationId="{F4C14922-1638-C5F3-C282-A93178D88BFA}"/>
          </ac:spMkLst>
        </pc:spChg>
      </pc:sldChg>
      <pc:sldChg chg="addSp delSp modSp">
        <pc:chgData name="Olaseni Omokungbe" userId="S::omokungbeo@uni.coventry.ac.uk::17e30834-0206-4764-b4cb-4e7bac9846c7" providerId="AD" clId="Web-{99FE5CFF-CAE8-48DA-A6AD-2CBF08E24352}" dt="2024-12-24T19:26:51.237" v="110" actId="14100"/>
        <pc:sldMkLst>
          <pc:docMk/>
          <pc:sldMk cId="3684467408" sldId="262"/>
        </pc:sldMkLst>
        <pc:spChg chg="mod">
          <ac:chgData name="Olaseni Omokungbe" userId="S::omokungbeo@uni.coventry.ac.uk::17e30834-0206-4764-b4cb-4e7bac9846c7" providerId="AD" clId="Web-{99FE5CFF-CAE8-48DA-A6AD-2CBF08E24352}" dt="2024-12-24T19:20:32.168" v="81" actId="14100"/>
          <ac:spMkLst>
            <pc:docMk/>
            <pc:sldMk cId="3684467408" sldId="262"/>
            <ac:spMk id="8" creationId="{54B8C8AD-F58A-1F17-9CA2-E737E1949923}"/>
          </ac:spMkLst>
        </pc:spChg>
        <pc:spChg chg="del mod">
          <ac:chgData name="Olaseni Omokungbe" userId="S::omokungbeo@uni.coventry.ac.uk::17e30834-0206-4764-b4cb-4e7bac9846c7" providerId="AD" clId="Web-{99FE5CFF-CAE8-48DA-A6AD-2CBF08E24352}" dt="2024-12-24T19:20:10.948" v="77"/>
          <ac:spMkLst>
            <pc:docMk/>
            <pc:sldMk cId="3684467408" sldId="262"/>
            <ac:spMk id="10" creationId="{2DFAC5CF-1B58-ABB4-D63B-1D931D572459}"/>
          </ac:spMkLst>
        </pc:spChg>
        <pc:spChg chg="del mod">
          <ac:chgData name="Olaseni Omokungbe" userId="S::omokungbeo@uni.coventry.ac.uk::17e30834-0206-4764-b4cb-4e7bac9846c7" providerId="AD" clId="Web-{99FE5CFF-CAE8-48DA-A6AD-2CBF08E24352}" dt="2024-12-24T19:21:21.701" v="89"/>
          <ac:spMkLst>
            <pc:docMk/>
            <pc:sldMk cId="3684467408" sldId="262"/>
            <ac:spMk id="11" creationId="{FBAA9DB0-9EAC-9B25-C7F3-3CE83758128E}"/>
          </ac:spMkLst>
        </pc:spChg>
        <pc:picChg chg="add del mod">
          <ac:chgData name="Olaseni Omokungbe" userId="S::omokungbeo@uni.coventry.ac.uk::17e30834-0206-4764-b4cb-4e7bac9846c7" providerId="AD" clId="Web-{99FE5CFF-CAE8-48DA-A6AD-2CBF08E24352}" dt="2024-12-24T19:19:28.900" v="70"/>
          <ac:picMkLst>
            <pc:docMk/>
            <pc:sldMk cId="3684467408" sldId="262"/>
            <ac:picMk id="2" creationId="{8E835513-2CE9-2E18-FFE2-EC7BB3B9104B}"/>
          </ac:picMkLst>
        </pc:picChg>
        <pc:picChg chg="add mod">
          <ac:chgData name="Olaseni Omokungbe" userId="S::omokungbeo@uni.coventry.ac.uk::17e30834-0206-4764-b4cb-4e7bac9846c7" providerId="AD" clId="Web-{99FE5CFF-CAE8-48DA-A6AD-2CBF08E24352}" dt="2024-12-24T19:22:48.992" v="105" actId="14100"/>
          <ac:picMkLst>
            <pc:docMk/>
            <pc:sldMk cId="3684467408" sldId="262"/>
            <ac:picMk id="3" creationId="{1516554C-D3E7-EA19-2FD1-3DC6E725B956}"/>
          </ac:picMkLst>
        </pc:picChg>
        <pc:picChg chg="add del mod">
          <ac:chgData name="Olaseni Omokungbe" userId="S::omokungbeo@uni.coventry.ac.uk::17e30834-0206-4764-b4cb-4e7bac9846c7" providerId="AD" clId="Web-{99FE5CFF-CAE8-48DA-A6AD-2CBF08E24352}" dt="2024-12-24T19:26:43.096" v="108"/>
          <ac:picMkLst>
            <pc:docMk/>
            <pc:sldMk cId="3684467408" sldId="262"/>
            <ac:picMk id="4" creationId="{550654E3-D2DF-A944-188A-50E6F3E35B7F}"/>
          </ac:picMkLst>
        </pc:picChg>
        <pc:picChg chg="add mod">
          <ac:chgData name="Olaseni Omokungbe" userId="S::omokungbeo@uni.coventry.ac.uk::17e30834-0206-4764-b4cb-4e7bac9846c7" providerId="AD" clId="Web-{99FE5CFF-CAE8-48DA-A6AD-2CBF08E24352}" dt="2024-12-24T19:26:51.237" v="110" actId="14100"/>
          <ac:picMkLst>
            <pc:docMk/>
            <pc:sldMk cId="3684467408" sldId="262"/>
            <ac:picMk id="5" creationId="{0B82AD0C-809B-632C-AA6A-DB78E1E27ACB}"/>
          </ac:picMkLst>
        </pc:picChg>
      </pc:sldChg>
      <pc:sldChg chg="modSp">
        <pc:chgData name="Olaseni Omokungbe" userId="S::omokungbeo@uni.coventry.ac.uk::17e30834-0206-4764-b4cb-4e7bac9846c7" providerId="AD" clId="Web-{99FE5CFF-CAE8-48DA-A6AD-2CBF08E24352}" dt="2024-12-24T19:31:04.608" v="142" actId="20577"/>
        <pc:sldMkLst>
          <pc:docMk/>
          <pc:sldMk cId="3701288749" sldId="263"/>
        </pc:sldMkLst>
        <pc:spChg chg="mod">
          <ac:chgData name="Olaseni Omokungbe" userId="S::omokungbeo@uni.coventry.ac.uk::17e30834-0206-4764-b4cb-4e7bac9846c7" providerId="AD" clId="Web-{99FE5CFF-CAE8-48DA-A6AD-2CBF08E24352}" dt="2024-12-24T19:30:25.216" v="132" actId="20577"/>
          <ac:spMkLst>
            <pc:docMk/>
            <pc:sldMk cId="3701288749" sldId="263"/>
            <ac:spMk id="3" creationId="{0E85DDBB-31B7-4F81-1E76-90009348F1DE}"/>
          </ac:spMkLst>
        </pc:spChg>
        <pc:spChg chg="mod">
          <ac:chgData name="Olaseni Omokungbe" userId="S::omokungbeo@uni.coventry.ac.uk::17e30834-0206-4764-b4cb-4e7bac9846c7" providerId="AD" clId="Web-{99FE5CFF-CAE8-48DA-A6AD-2CBF08E24352}" dt="2024-12-24T19:31:04.608" v="142" actId="20577"/>
          <ac:spMkLst>
            <pc:docMk/>
            <pc:sldMk cId="3701288749" sldId="263"/>
            <ac:spMk id="4" creationId="{D2166E7F-5223-7C98-EBC0-E8FA35940F98}"/>
          </ac:spMkLst>
        </pc:spChg>
      </pc:sldChg>
      <pc:sldChg chg="addSp delSp modSp">
        <pc:chgData name="Olaseni Omokungbe" userId="S::omokungbeo@uni.coventry.ac.uk::17e30834-0206-4764-b4cb-4e7bac9846c7" providerId="AD" clId="Web-{99FE5CFF-CAE8-48DA-A6AD-2CBF08E24352}" dt="2024-12-24T19:36:37.482" v="160" actId="14100"/>
        <pc:sldMkLst>
          <pc:docMk/>
          <pc:sldMk cId="1502887446" sldId="264"/>
        </pc:sldMkLst>
        <pc:spChg chg="del mod">
          <ac:chgData name="Olaseni Omokungbe" userId="S::omokungbeo@uni.coventry.ac.uk::17e30834-0206-4764-b4cb-4e7bac9846c7" providerId="AD" clId="Web-{99FE5CFF-CAE8-48DA-A6AD-2CBF08E24352}" dt="2024-12-24T19:34:12.976" v="145"/>
          <ac:spMkLst>
            <pc:docMk/>
            <pc:sldMk cId="1502887446" sldId="264"/>
            <ac:spMk id="5" creationId="{B4E86EFD-B801-5996-879A-7A13CF75507C}"/>
          </ac:spMkLst>
        </pc:spChg>
        <pc:spChg chg="del">
          <ac:chgData name="Olaseni Omokungbe" userId="S::omokungbeo@uni.coventry.ac.uk::17e30834-0206-4764-b4cb-4e7bac9846c7" providerId="AD" clId="Web-{99FE5CFF-CAE8-48DA-A6AD-2CBF08E24352}" dt="2024-12-24T19:36:10.465" v="154"/>
          <ac:spMkLst>
            <pc:docMk/>
            <pc:sldMk cId="1502887446" sldId="264"/>
            <ac:spMk id="6" creationId="{EF288C39-3E30-44CF-06C3-D46763CC8E0C}"/>
          </ac:spMkLst>
        </pc:spChg>
        <pc:picChg chg="add mod">
          <ac:chgData name="Olaseni Omokungbe" userId="S::omokungbeo@uni.coventry.ac.uk::17e30834-0206-4764-b4cb-4e7bac9846c7" providerId="AD" clId="Web-{99FE5CFF-CAE8-48DA-A6AD-2CBF08E24352}" dt="2024-12-24T19:34:54.774" v="150" actId="14100"/>
          <ac:picMkLst>
            <pc:docMk/>
            <pc:sldMk cId="1502887446" sldId="264"/>
            <ac:picMk id="7" creationId="{E605FD3F-6922-240E-3BEF-464EAD5FF0DE}"/>
          </ac:picMkLst>
        </pc:picChg>
        <pc:picChg chg="add mod">
          <ac:chgData name="Olaseni Omokungbe" userId="S::omokungbeo@uni.coventry.ac.uk::17e30834-0206-4764-b4cb-4e7bac9846c7" providerId="AD" clId="Web-{99FE5CFF-CAE8-48DA-A6AD-2CBF08E24352}" dt="2024-12-24T19:36:37.482" v="160" actId="14100"/>
          <ac:picMkLst>
            <pc:docMk/>
            <pc:sldMk cId="1502887446" sldId="264"/>
            <ac:picMk id="8" creationId="{8F7A10FB-1539-DE5B-29C7-CDCCFB0A8348}"/>
          </ac:picMkLst>
        </pc:picChg>
      </pc:sldChg>
      <pc:sldChg chg="modSp">
        <pc:chgData name="Olaseni Omokungbe" userId="S::omokungbeo@uni.coventry.ac.uk::17e30834-0206-4764-b4cb-4e7bac9846c7" providerId="AD" clId="Web-{99FE5CFF-CAE8-48DA-A6AD-2CBF08E24352}" dt="2024-12-24T19:41:48.585" v="174" actId="20577"/>
        <pc:sldMkLst>
          <pc:docMk/>
          <pc:sldMk cId="3188125957" sldId="265"/>
        </pc:sldMkLst>
        <pc:spChg chg="mod">
          <ac:chgData name="Olaseni Omokungbe" userId="S::omokungbeo@uni.coventry.ac.uk::17e30834-0206-4764-b4cb-4e7bac9846c7" providerId="AD" clId="Web-{99FE5CFF-CAE8-48DA-A6AD-2CBF08E24352}" dt="2024-12-24T19:40:40.656" v="170" actId="20577"/>
          <ac:spMkLst>
            <pc:docMk/>
            <pc:sldMk cId="3188125957" sldId="265"/>
            <ac:spMk id="3" creationId="{F73EC42F-75A2-FA08-F2B6-EB2817BBF83F}"/>
          </ac:spMkLst>
        </pc:spChg>
        <pc:spChg chg="mod">
          <ac:chgData name="Olaseni Omokungbe" userId="S::omokungbeo@uni.coventry.ac.uk::17e30834-0206-4764-b4cb-4e7bac9846c7" providerId="AD" clId="Web-{99FE5CFF-CAE8-48DA-A6AD-2CBF08E24352}" dt="2024-12-24T19:41:48.585" v="174" actId="20577"/>
          <ac:spMkLst>
            <pc:docMk/>
            <pc:sldMk cId="3188125957" sldId="265"/>
            <ac:spMk id="4" creationId="{D327B10A-E9C3-5B71-0345-782E28BDB37C}"/>
          </ac:spMkLst>
        </pc:spChg>
      </pc:sldChg>
      <pc:sldChg chg="modSp">
        <pc:chgData name="Olaseni Omokungbe" userId="S::omokungbeo@uni.coventry.ac.uk::17e30834-0206-4764-b4cb-4e7bac9846c7" providerId="AD" clId="Web-{99FE5CFF-CAE8-48DA-A6AD-2CBF08E24352}" dt="2024-12-24T19:51:35.540" v="212" actId="14100"/>
        <pc:sldMkLst>
          <pc:docMk/>
          <pc:sldMk cId="2429736721" sldId="267"/>
        </pc:sldMkLst>
        <pc:spChg chg="mod">
          <ac:chgData name="Olaseni Omokungbe" userId="S::omokungbeo@uni.coventry.ac.uk::17e30834-0206-4764-b4cb-4e7bac9846c7" providerId="AD" clId="Web-{99FE5CFF-CAE8-48DA-A6AD-2CBF08E24352}" dt="2024-12-24T19:51:32.009" v="211" actId="14100"/>
          <ac:spMkLst>
            <pc:docMk/>
            <pc:sldMk cId="2429736721" sldId="267"/>
            <ac:spMk id="2" creationId="{FD393914-A678-A34E-C52A-16D0ADAA25AF}"/>
          </ac:spMkLst>
        </pc:spChg>
        <pc:picChg chg="mod">
          <ac:chgData name="Olaseni Omokungbe" userId="S::omokungbeo@uni.coventry.ac.uk::17e30834-0206-4764-b4cb-4e7bac9846c7" providerId="AD" clId="Web-{99FE5CFF-CAE8-48DA-A6AD-2CBF08E24352}" dt="2024-12-24T19:51:35.540" v="212" actId="14100"/>
          <ac:picMkLst>
            <pc:docMk/>
            <pc:sldMk cId="2429736721" sldId="267"/>
            <ac:picMk id="4" creationId="{2E4343AA-42C2-BA95-BF23-F5244B5B1E1B}"/>
          </ac:picMkLst>
        </pc:picChg>
      </pc:sldChg>
      <pc:sldChg chg="modSp">
        <pc:chgData name="Olaseni Omokungbe" userId="S::omokungbeo@uni.coventry.ac.uk::17e30834-0206-4764-b4cb-4e7bac9846c7" providerId="AD" clId="Web-{99FE5CFF-CAE8-48DA-A6AD-2CBF08E24352}" dt="2024-12-24T19:51:13.461" v="207" actId="14100"/>
        <pc:sldMkLst>
          <pc:docMk/>
          <pc:sldMk cId="2048496678" sldId="268"/>
        </pc:sldMkLst>
        <pc:spChg chg="mod">
          <ac:chgData name="Olaseni Omokungbe" userId="S::omokungbeo@uni.coventry.ac.uk::17e30834-0206-4764-b4cb-4e7bac9846c7" providerId="AD" clId="Web-{99FE5CFF-CAE8-48DA-A6AD-2CBF08E24352}" dt="2024-12-24T19:51:10.071" v="206" actId="14100"/>
          <ac:spMkLst>
            <pc:docMk/>
            <pc:sldMk cId="2048496678" sldId="268"/>
            <ac:spMk id="2" creationId="{B94F933A-3681-3D82-68EF-62EC07822DAD}"/>
          </ac:spMkLst>
        </pc:spChg>
        <pc:picChg chg="mod">
          <ac:chgData name="Olaseni Omokungbe" userId="S::omokungbeo@uni.coventry.ac.uk::17e30834-0206-4764-b4cb-4e7bac9846c7" providerId="AD" clId="Web-{99FE5CFF-CAE8-48DA-A6AD-2CBF08E24352}" dt="2024-12-24T19:51:13.461" v="207" actId="14100"/>
          <ac:picMkLst>
            <pc:docMk/>
            <pc:sldMk cId="2048496678" sldId="268"/>
            <ac:picMk id="4" creationId="{DB879DCE-4806-D373-EC52-7A4486B9ABA6}"/>
          </ac:picMkLst>
        </pc:picChg>
      </pc:sldChg>
      <pc:sldChg chg="modSp">
        <pc:chgData name="Olaseni Omokungbe" userId="S::omokungbeo@uni.coventry.ac.uk::17e30834-0206-4764-b4cb-4e7bac9846c7" providerId="AD" clId="Web-{99FE5CFF-CAE8-48DA-A6AD-2CBF08E24352}" dt="2024-12-24T19:51:56.979" v="217" actId="14100"/>
        <pc:sldMkLst>
          <pc:docMk/>
          <pc:sldMk cId="2405636225" sldId="269"/>
        </pc:sldMkLst>
        <pc:spChg chg="mod">
          <ac:chgData name="Olaseni Omokungbe" userId="S::omokungbeo@uni.coventry.ac.uk::17e30834-0206-4764-b4cb-4e7bac9846c7" providerId="AD" clId="Web-{99FE5CFF-CAE8-48DA-A6AD-2CBF08E24352}" dt="2024-12-24T19:51:53.416" v="216" actId="14100"/>
          <ac:spMkLst>
            <pc:docMk/>
            <pc:sldMk cId="2405636225" sldId="269"/>
            <ac:spMk id="2" creationId="{712C0C82-5F1A-F7B1-2C56-5C08240C1647}"/>
          </ac:spMkLst>
        </pc:spChg>
        <pc:picChg chg="mod">
          <ac:chgData name="Olaseni Omokungbe" userId="S::omokungbeo@uni.coventry.ac.uk::17e30834-0206-4764-b4cb-4e7bac9846c7" providerId="AD" clId="Web-{99FE5CFF-CAE8-48DA-A6AD-2CBF08E24352}" dt="2024-12-24T19:51:56.979" v="217" actId="14100"/>
          <ac:picMkLst>
            <pc:docMk/>
            <pc:sldMk cId="2405636225" sldId="269"/>
            <ac:picMk id="4" creationId="{66FCADBE-57DF-9FB8-918E-84280233B5EA}"/>
          </ac:picMkLst>
        </pc:picChg>
      </pc:sldChg>
      <pc:sldChg chg="del">
        <pc:chgData name="Olaseni Omokungbe" userId="S::omokungbeo@uni.coventry.ac.uk::17e30834-0206-4764-b4cb-4e7bac9846c7" providerId="AD" clId="Web-{99FE5CFF-CAE8-48DA-A6AD-2CBF08E24352}" dt="2024-12-24T20:16:05.150" v="263"/>
        <pc:sldMkLst>
          <pc:docMk/>
          <pc:sldMk cId="857333540" sldId="270"/>
        </pc:sldMkLst>
      </pc:sldChg>
      <pc:sldChg chg="modSp">
        <pc:chgData name="Olaseni Omokungbe" userId="S::omokungbeo@uni.coventry.ac.uk::17e30834-0206-4764-b4cb-4e7bac9846c7" providerId="AD" clId="Web-{99FE5CFF-CAE8-48DA-A6AD-2CBF08E24352}" dt="2024-12-24T19:50:34.522" v="201" actId="20577"/>
        <pc:sldMkLst>
          <pc:docMk/>
          <pc:sldMk cId="3865637256" sldId="271"/>
        </pc:sldMkLst>
        <pc:spChg chg="mod">
          <ac:chgData name="Olaseni Omokungbe" userId="S::omokungbeo@uni.coventry.ac.uk::17e30834-0206-4764-b4cb-4e7bac9846c7" providerId="AD" clId="Web-{99FE5CFF-CAE8-48DA-A6AD-2CBF08E24352}" dt="2024-12-24T19:49:04.581" v="188" actId="20577"/>
          <ac:spMkLst>
            <pc:docMk/>
            <pc:sldMk cId="3865637256" sldId="271"/>
            <ac:spMk id="3" creationId="{D196B89C-35B9-C514-4E9C-FCBE8D68D3FD}"/>
          </ac:spMkLst>
        </pc:spChg>
        <pc:spChg chg="mod">
          <ac:chgData name="Olaseni Omokungbe" userId="S::omokungbeo@uni.coventry.ac.uk::17e30834-0206-4764-b4cb-4e7bac9846c7" providerId="AD" clId="Web-{99FE5CFF-CAE8-48DA-A6AD-2CBF08E24352}" dt="2024-12-24T19:50:34.522" v="201" actId="20577"/>
          <ac:spMkLst>
            <pc:docMk/>
            <pc:sldMk cId="3865637256" sldId="271"/>
            <ac:spMk id="4" creationId="{2FDBBA5A-826D-FFFD-F1BE-92269842D330}"/>
          </ac:spMkLst>
        </pc:spChg>
      </pc:sldChg>
      <pc:sldChg chg="modSp">
        <pc:chgData name="Olaseni Omokungbe" userId="S::omokungbeo@uni.coventry.ac.uk::17e30834-0206-4764-b4cb-4e7bac9846c7" providerId="AD" clId="Web-{99FE5CFF-CAE8-48DA-A6AD-2CBF08E24352}" dt="2024-12-24T20:08:10.559" v="262" actId="20577"/>
        <pc:sldMkLst>
          <pc:docMk/>
          <pc:sldMk cId="840378239" sldId="272"/>
        </pc:sldMkLst>
        <pc:spChg chg="mod">
          <ac:chgData name="Olaseni Omokungbe" userId="S::omokungbeo@uni.coventry.ac.uk::17e30834-0206-4764-b4cb-4e7bac9846c7" providerId="AD" clId="Web-{99FE5CFF-CAE8-48DA-A6AD-2CBF08E24352}" dt="2024-12-24T20:08:10.559" v="262" actId="20577"/>
          <ac:spMkLst>
            <pc:docMk/>
            <pc:sldMk cId="840378239" sldId="272"/>
            <ac:spMk id="12" creationId="{2E75918E-509D-16F8-F478-FA41759FEFE9}"/>
          </ac:spMkLst>
        </pc:spChg>
      </pc:sldChg>
      <pc:sldChg chg="addSp delSp modSp">
        <pc:chgData name="Olaseni Omokungbe" userId="S::omokungbeo@uni.coventry.ac.uk::17e30834-0206-4764-b4cb-4e7bac9846c7" providerId="AD" clId="Web-{99FE5CFF-CAE8-48DA-A6AD-2CBF08E24352}" dt="2024-12-24T19:57:23.982" v="254" actId="20577"/>
        <pc:sldMkLst>
          <pc:docMk/>
          <pc:sldMk cId="1860158657" sldId="273"/>
        </pc:sldMkLst>
        <pc:spChg chg="add del mod">
          <ac:chgData name="Olaseni Omokungbe" userId="S::omokungbeo@uni.coventry.ac.uk::17e30834-0206-4764-b4cb-4e7bac9846c7" providerId="AD" clId="Web-{99FE5CFF-CAE8-48DA-A6AD-2CBF08E24352}" dt="2024-12-24T19:55:09.565" v="224"/>
          <ac:spMkLst>
            <pc:docMk/>
            <pc:sldMk cId="1860158657" sldId="273"/>
            <ac:spMk id="4" creationId="{E1F2FB8C-3F35-A31C-875E-6D5281AC992C}"/>
          </ac:spMkLst>
        </pc:spChg>
        <pc:spChg chg="add del mod">
          <ac:chgData name="Olaseni Omokungbe" userId="S::omokungbeo@uni.coventry.ac.uk::17e30834-0206-4764-b4cb-4e7bac9846c7" providerId="AD" clId="Web-{99FE5CFF-CAE8-48DA-A6AD-2CBF08E24352}" dt="2024-12-24T19:55:06.425" v="223"/>
          <ac:spMkLst>
            <pc:docMk/>
            <pc:sldMk cId="1860158657" sldId="273"/>
            <ac:spMk id="6" creationId="{D7AE899A-131B-3339-7982-6FCC4A0F24AF}"/>
          </ac:spMkLst>
        </pc:spChg>
        <pc:spChg chg="add del mod">
          <ac:chgData name="Olaseni Omokungbe" userId="S::omokungbeo@uni.coventry.ac.uk::17e30834-0206-4764-b4cb-4e7bac9846c7" providerId="AD" clId="Web-{99FE5CFF-CAE8-48DA-A6AD-2CBF08E24352}" dt="2024-12-24T19:55:30.879" v="229" actId="1076"/>
          <ac:spMkLst>
            <pc:docMk/>
            <pc:sldMk cId="1860158657" sldId="273"/>
            <ac:spMk id="9" creationId="{34A3B939-6057-23B6-25B3-E33A2D205C2A}"/>
          </ac:spMkLst>
        </pc:spChg>
        <pc:spChg chg="mod">
          <ac:chgData name="Olaseni Omokungbe" userId="S::omokungbeo@uni.coventry.ac.uk::17e30834-0206-4764-b4cb-4e7bac9846c7" providerId="AD" clId="Web-{99FE5CFF-CAE8-48DA-A6AD-2CBF08E24352}" dt="2024-12-24T19:57:23.982" v="254" actId="20577"/>
          <ac:spMkLst>
            <pc:docMk/>
            <pc:sldMk cId="1860158657" sldId="273"/>
            <ac:spMk id="10" creationId="{8E40FF55-AE57-CB43-454D-CEFBE080CE8E}"/>
          </ac:spMkLst>
        </pc:spChg>
        <pc:picChg chg="add mod">
          <ac:chgData name="Olaseni Omokungbe" userId="S::omokungbeo@uni.coventry.ac.uk::17e30834-0206-4764-b4cb-4e7bac9846c7" providerId="AD" clId="Web-{99FE5CFF-CAE8-48DA-A6AD-2CBF08E24352}" dt="2024-12-24T19:56:32.246" v="238" actId="14100"/>
          <ac:picMkLst>
            <pc:docMk/>
            <pc:sldMk cId="1860158657" sldId="273"/>
            <ac:picMk id="2" creationId="{9255B9E9-40E6-E96D-7BFD-52064D035593}"/>
          </ac:picMkLst>
        </pc:picChg>
        <pc:picChg chg="del">
          <ac:chgData name="Olaseni Omokungbe" userId="S::omokungbeo@uni.coventry.ac.uk::17e30834-0206-4764-b4cb-4e7bac9846c7" providerId="AD" clId="Web-{99FE5CFF-CAE8-48DA-A6AD-2CBF08E24352}" dt="2024-12-24T19:54:56.159" v="220"/>
          <ac:picMkLst>
            <pc:docMk/>
            <pc:sldMk cId="1860158657" sldId="273"/>
            <ac:picMk id="11" creationId="{E8E550E5-7A15-A106-D083-8C1433A790A1}"/>
          </ac:picMkLst>
        </pc:picChg>
      </pc:sldChg>
    </pc:docChg>
  </pc:docChgLst>
  <pc:docChgLst>
    <pc:chgData name="Olaseni Omokungbe" userId="S::omokungbeo@uni.coventry.ac.uk::17e30834-0206-4764-b4cb-4e7bac9846c7" providerId="AD" clId="Web-{9636FF0C-5BF4-E039-AC33-B9A55BFB48AF}"/>
    <pc:docChg chg="modSld">
      <pc:chgData name="Olaseni Omokungbe" userId="S::omokungbeo@uni.coventry.ac.uk::17e30834-0206-4764-b4cb-4e7bac9846c7" providerId="AD" clId="Web-{9636FF0C-5BF4-E039-AC33-B9A55BFB48AF}" dt="2024-12-24T18:43:03.511" v="188" actId="20577"/>
      <pc:docMkLst>
        <pc:docMk/>
      </pc:docMkLst>
      <pc:sldChg chg="modSp">
        <pc:chgData name="Olaseni Omokungbe" userId="S::omokungbeo@uni.coventry.ac.uk::17e30834-0206-4764-b4cb-4e7bac9846c7" providerId="AD" clId="Web-{9636FF0C-5BF4-E039-AC33-B9A55BFB48AF}" dt="2024-12-24T18:35:59.084" v="180" actId="20577"/>
        <pc:sldMkLst>
          <pc:docMk/>
          <pc:sldMk cId="4009730992" sldId="256"/>
        </pc:sldMkLst>
        <pc:spChg chg="mod">
          <ac:chgData name="Olaseni Omokungbe" userId="S::omokungbeo@uni.coventry.ac.uk::17e30834-0206-4764-b4cb-4e7bac9846c7" providerId="AD" clId="Web-{9636FF0C-5BF4-E039-AC33-B9A55BFB48AF}" dt="2024-12-24T18:32:12.021" v="7"/>
          <ac:spMkLst>
            <pc:docMk/>
            <pc:sldMk cId="4009730992" sldId="256"/>
            <ac:spMk id="2" creationId="{570D5631-0297-E86E-7069-C969B141FD7D}"/>
          </ac:spMkLst>
        </pc:spChg>
        <pc:spChg chg="mod">
          <ac:chgData name="Olaseni Omokungbe" userId="S::omokungbeo@uni.coventry.ac.uk::17e30834-0206-4764-b4cb-4e7bac9846c7" providerId="AD" clId="Web-{9636FF0C-5BF4-E039-AC33-B9A55BFB48AF}" dt="2024-12-24T18:35:59.084" v="180" actId="20577"/>
          <ac:spMkLst>
            <pc:docMk/>
            <pc:sldMk cId="4009730992" sldId="256"/>
            <ac:spMk id="3" creationId="{59DF6B8D-2BAC-11F8-7D28-B631D08C8D90}"/>
          </ac:spMkLst>
        </pc:spChg>
        <pc:picChg chg="mod">
          <ac:chgData name="Olaseni Omokungbe" userId="S::omokungbeo@uni.coventry.ac.uk::17e30834-0206-4764-b4cb-4e7bac9846c7" providerId="AD" clId="Web-{9636FF0C-5BF4-E039-AC33-B9A55BFB48AF}" dt="2024-12-24T18:33:08.275" v="12" actId="1076"/>
          <ac:picMkLst>
            <pc:docMk/>
            <pc:sldMk cId="4009730992" sldId="256"/>
            <ac:picMk id="4" creationId="{77323E2C-8982-861D-BE1D-3E30E5CC437C}"/>
          </ac:picMkLst>
        </pc:picChg>
      </pc:sldChg>
      <pc:sldChg chg="modSp">
        <pc:chgData name="Olaseni Omokungbe" userId="S::omokungbeo@uni.coventry.ac.uk::17e30834-0206-4764-b4cb-4e7bac9846c7" providerId="AD" clId="Web-{9636FF0C-5BF4-E039-AC33-B9A55BFB48AF}" dt="2024-12-24T18:35:58.209" v="176" actId="20577"/>
        <pc:sldMkLst>
          <pc:docMk/>
          <pc:sldMk cId="1453241194" sldId="257"/>
        </pc:sldMkLst>
        <pc:spChg chg="mod">
          <ac:chgData name="Olaseni Omokungbe" userId="S::omokungbeo@uni.coventry.ac.uk::17e30834-0206-4764-b4cb-4e7bac9846c7" providerId="AD" clId="Web-{9636FF0C-5BF4-E039-AC33-B9A55BFB48AF}" dt="2024-12-24T18:35:58.209" v="176" actId="20577"/>
          <ac:spMkLst>
            <pc:docMk/>
            <pc:sldMk cId="1453241194" sldId="257"/>
            <ac:spMk id="10" creationId="{79639434-C7DB-C6DD-28C9-5FE3588C5BC8}"/>
          </ac:spMkLst>
        </pc:spChg>
      </pc:sldChg>
      <pc:sldChg chg="modSp">
        <pc:chgData name="Olaseni Omokungbe" userId="S::omokungbeo@uni.coventry.ac.uk::17e30834-0206-4764-b4cb-4e7bac9846c7" providerId="AD" clId="Web-{9636FF0C-5BF4-E039-AC33-B9A55BFB48AF}" dt="2024-12-24T18:43:03.511" v="188" actId="20577"/>
        <pc:sldMkLst>
          <pc:docMk/>
          <pc:sldMk cId="1555385428" sldId="258"/>
        </pc:sldMkLst>
        <pc:spChg chg="mod">
          <ac:chgData name="Olaseni Omokungbe" userId="S::omokungbeo@uni.coventry.ac.uk::17e30834-0206-4764-b4cb-4e7bac9846c7" providerId="AD" clId="Web-{9636FF0C-5BF4-E039-AC33-B9A55BFB48AF}" dt="2024-12-24T18:43:03.511" v="188" actId="20577"/>
          <ac:spMkLst>
            <pc:docMk/>
            <pc:sldMk cId="1555385428" sldId="258"/>
            <ac:spMk id="3" creationId="{06B44109-938A-7A63-C3A8-FDDB5C799EA5}"/>
          </ac:spMkLst>
        </pc:spChg>
      </pc:sldChg>
      <pc:sldChg chg="modSp">
        <pc:chgData name="Olaseni Omokungbe" userId="S::omokungbeo@uni.coventry.ac.uk::17e30834-0206-4764-b4cb-4e7bac9846c7" providerId="AD" clId="Web-{9636FF0C-5BF4-E039-AC33-B9A55BFB48AF}" dt="2024-12-23T13:13:03.716" v="4" actId="20577"/>
        <pc:sldMkLst>
          <pc:docMk/>
          <pc:sldMk cId="3684467408" sldId="262"/>
        </pc:sldMkLst>
        <pc:spChg chg="mod">
          <ac:chgData name="Olaseni Omokungbe" userId="S::omokungbeo@uni.coventry.ac.uk::17e30834-0206-4764-b4cb-4e7bac9846c7" providerId="AD" clId="Web-{9636FF0C-5BF4-E039-AC33-B9A55BFB48AF}" dt="2024-12-23T13:13:03.716" v="4" actId="20577"/>
          <ac:spMkLst>
            <pc:docMk/>
            <pc:sldMk cId="3684467408" sldId="262"/>
            <ac:spMk id="10" creationId="{2DFAC5CF-1B58-ABB4-D63B-1D931D572459}"/>
          </ac:spMkLst>
        </pc:spChg>
      </pc:sldChg>
      <pc:sldChg chg="addSp modSp">
        <pc:chgData name="Olaseni Omokungbe" userId="S::omokungbeo@uni.coventry.ac.uk::17e30834-0206-4764-b4cb-4e7bac9846c7" providerId="AD" clId="Web-{9636FF0C-5BF4-E039-AC33-B9A55BFB48AF}" dt="2024-12-23T13:12:16.480" v="2"/>
        <pc:sldMkLst>
          <pc:docMk/>
          <pc:sldMk cId="2429736721" sldId="267"/>
        </pc:sldMkLst>
        <pc:picChg chg="add mod">
          <ac:chgData name="Olaseni Omokungbe" userId="S::omokungbeo@uni.coventry.ac.uk::17e30834-0206-4764-b4cb-4e7bac9846c7" providerId="AD" clId="Web-{9636FF0C-5BF4-E039-AC33-B9A55BFB48AF}" dt="2024-12-23T13:12:16.480" v="2"/>
          <ac:picMkLst>
            <pc:docMk/>
            <pc:sldMk cId="2429736721" sldId="267"/>
            <ac:picMk id="4" creationId="{2E4343AA-42C2-BA95-BF23-F5244B5B1E1B}"/>
          </ac:picMkLst>
        </pc:picChg>
      </pc:sldChg>
      <pc:sldChg chg="addSp modSp">
        <pc:chgData name="Olaseni Omokungbe" userId="S::omokungbeo@uni.coventry.ac.uk::17e30834-0206-4764-b4cb-4e7bac9846c7" providerId="AD" clId="Web-{9636FF0C-5BF4-E039-AC33-B9A55BFB48AF}" dt="2024-12-23T13:10:38.899" v="1"/>
        <pc:sldMkLst>
          <pc:docMk/>
          <pc:sldMk cId="2048496678" sldId="268"/>
        </pc:sldMkLst>
        <pc:spChg chg="mod">
          <ac:chgData name="Olaseni Omokungbe" userId="S::omokungbeo@uni.coventry.ac.uk::17e30834-0206-4764-b4cb-4e7bac9846c7" providerId="AD" clId="Web-{9636FF0C-5BF4-E039-AC33-B9A55BFB48AF}" dt="2024-12-23T13:09:38.350" v="0" actId="20577"/>
          <ac:spMkLst>
            <pc:docMk/>
            <pc:sldMk cId="2048496678" sldId="268"/>
            <ac:spMk id="3" creationId="{73960BF9-AB8D-4916-3BC9-E2E92E0872BE}"/>
          </ac:spMkLst>
        </pc:spChg>
        <pc:picChg chg="add mod">
          <ac:chgData name="Olaseni Omokungbe" userId="S::omokungbeo@uni.coventry.ac.uk::17e30834-0206-4764-b4cb-4e7bac9846c7" providerId="AD" clId="Web-{9636FF0C-5BF4-E039-AC33-B9A55BFB48AF}" dt="2024-12-23T13:10:38.899" v="1"/>
          <ac:picMkLst>
            <pc:docMk/>
            <pc:sldMk cId="2048496678" sldId="268"/>
            <ac:picMk id="4" creationId="{DB879DCE-4806-D373-EC52-7A4486B9ABA6}"/>
          </ac:picMkLst>
        </pc:picChg>
      </pc:sldChg>
      <pc:sldChg chg="addSp modSp">
        <pc:chgData name="Olaseni Omokungbe" userId="S::omokungbeo@uni.coventry.ac.uk::17e30834-0206-4764-b4cb-4e7bac9846c7" providerId="AD" clId="Web-{9636FF0C-5BF4-E039-AC33-B9A55BFB48AF}" dt="2024-12-23T13:12:42.215" v="3"/>
        <pc:sldMkLst>
          <pc:docMk/>
          <pc:sldMk cId="2405636225" sldId="269"/>
        </pc:sldMkLst>
        <pc:picChg chg="add mod">
          <ac:chgData name="Olaseni Omokungbe" userId="S::omokungbeo@uni.coventry.ac.uk::17e30834-0206-4764-b4cb-4e7bac9846c7" providerId="AD" clId="Web-{9636FF0C-5BF4-E039-AC33-B9A55BFB48AF}" dt="2024-12-23T13:12:42.215" v="3"/>
          <ac:picMkLst>
            <pc:docMk/>
            <pc:sldMk cId="2405636225" sldId="269"/>
            <ac:picMk id="4" creationId="{66FCADBE-57DF-9FB8-918E-84280233B5EA}"/>
          </ac:picMkLst>
        </pc:picChg>
      </pc:sldChg>
    </pc:docChg>
  </pc:docChgLst>
  <pc:docChgLst>
    <pc:chgData name="Olaseni Omokungbe" userId="S::omokungbeo@uni.coventry.ac.uk::17e30834-0206-4764-b4cb-4e7bac9846c7" providerId="AD" clId="Web-{7A3B49FA-120F-D9DD-50E3-FDB261DA4DB9}"/>
    <pc:docChg chg="modSld">
      <pc:chgData name="Olaseni Omokungbe" userId="S::omokungbeo@uni.coventry.ac.uk::17e30834-0206-4764-b4cb-4e7bac9846c7" providerId="AD" clId="Web-{7A3B49FA-120F-D9DD-50E3-FDB261DA4DB9}" dt="2024-12-24T20:38:17.979" v="11" actId="14100"/>
      <pc:docMkLst>
        <pc:docMk/>
      </pc:docMkLst>
      <pc:sldChg chg="addSp modSp">
        <pc:chgData name="Olaseni Omokungbe" userId="S::omokungbeo@uni.coventry.ac.uk::17e30834-0206-4764-b4cb-4e7bac9846c7" providerId="AD" clId="Web-{7A3B49FA-120F-D9DD-50E3-FDB261DA4DB9}" dt="2024-12-24T20:38:17.979" v="11" actId="14100"/>
        <pc:sldMkLst>
          <pc:docMk/>
          <pc:sldMk cId="1945902534" sldId="275"/>
        </pc:sldMkLst>
        <pc:spChg chg="mod">
          <ac:chgData name="Olaseni Omokungbe" userId="S::omokungbeo@uni.coventry.ac.uk::17e30834-0206-4764-b4cb-4e7bac9846c7" providerId="AD" clId="Web-{7A3B49FA-120F-D9DD-50E3-FDB261DA4DB9}" dt="2024-12-24T20:38:10.245" v="9" actId="1076"/>
          <ac:spMkLst>
            <pc:docMk/>
            <pc:sldMk cId="1945902534" sldId="275"/>
            <ac:spMk id="7" creationId="{95B1AABA-34AF-B1F5-3C7F-11AEB9E03637}"/>
          </ac:spMkLst>
        </pc:spChg>
        <pc:picChg chg="add mod">
          <ac:chgData name="Olaseni Omokungbe" userId="S::omokungbeo@uni.coventry.ac.uk::17e30834-0206-4764-b4cb-4e7bac9846c7" providerId="AD" clId="Web-{7A3B49FA-120F-D9DD-50E3-FDB261DA4DB9}" dt="2024-12-24T20:38:17.979" v="11" actId="14100"/>
          <ac:picMkLst>
            <pc:docMk/>
            <pc:sldMk cId="1945902534" sldId="275"/>
            <ac:picMk id="2" creationId="{8A5ADB33-9611-EBC2-1EB1-1EAEA6AFB931}"/>
          </ac:picMkLst>
        </pc:picChg>
      </pc:sldChg>
    </pc:docChg>
  </pc:docChgLst>
  <pc:docChgLst>
    <pc:chgData name="Olaseni Omokungbe" userId="S::omokungbeo@uni.coventry.ac.uk::17e30834-0206-4764-b4cb-4e7bac9846c7" providerId="AD" clId="Web-{963DB3D5-3150-0641-3080-55A2019BA8E8}"/>
    <pc:docChg chg="modSld">
      <pc:chgData name="Olaseni Omokungbe" userId="S::omokungbeo@uni.coventry.ac.uk::17e30834-0206-4764-b4cb-4e7bac9846c7" providerId="AD" clId="Web-{963DB3D5-3150-0641-3080-55A2019BA8E8}" dt="2024-12-24T18:44:09.701" v="4" actId="20577"/>
      <pc:docMkLst>
        <pc:docMk/>
      </pc:docMkLst>
      <pc:sldChg chg="modSp">
        <pc:chgData name="Olaseni Omokungbe" userId="S::omokungbeo@uni.coventry.ac.uk::17e30834-0206-4764-b4cb-4e7bac9846c7" providerId="AD" clId="Web-{963DB3D5-3150-0641-3080-55A2019BA8E8}" dt="2024-12-24T18:44:09.701" v="4" actId="20577"/>
        <pc:sldMkLst>
          <pc:docMk/>
          <pc:sldMk cId="1555385428" sldId="258"/>
        </pc:sldMkLst>
        <pc:spChg chg="mod">
          <ac:chgData name="Olaseni Omokungbe" userId="S::omokungbeo@uni.coventry.ac.uk::17e30834-0206-4764-b4cb-4e7bac9846c7" providerId="AD" clId="Web-{963DB3D5-3150-0641-3080-55A2019BA8E8}" dt="2024-12-24T18:44:09.701" v="4" actId="20577"/>
          <ac:spMkLst>
            <pc:docMk/>
            <pc:sldMk cId="1555385428" sldId="258"/>
            <ac:spMk id="3" creationId="{06B44109-938A-7A63-C3A8-FDDB5C799EA5}"/>
          </ac:spMkLst>
        </pc:spChg>
      </pc:sldChg>
    </pc:docChg>
  </pc:docChgLst>
  <pc:docChgLst>
    <pc:chgData name="Olaseni Omokungbe" userId="S::omokungbeo@uni.coventry.ac.uk::17e30834-0206-4764-b4cb-4e7bac9846c7" providerId="AD" clId="Web-{1D8E938D-2F42-4084-79B5-FC0C8B3E5655}"/>
    <pc:docChg chg="modSld">
      <pc:chgData name="Olaseni Omokungbe" userId="S::omokungbeo@uni.coventry.ac.uk::17e30834-0206-4764-b4cb-4e7bac9846c7" providerId="AD" clId="Web-{1D8E938D-2F42-4084-79B5-FC0C8B3E5655}" dt="2024-12-24T18:46:33.830" v="9" actId="20577"/>
      <pc:docMkLst>
        <pc:docMk/>
      </pc:docMkLst>
      <pc:sldChg chg="modSp">
        <pc:chgData name="Olaseni Omokungbe" userId="S::omokungbeo@uni.coventry.ac.uk::17e30834-0206-4764-b4cb-4e7bac9846c7" providerId="AD" clId="Web-{1D8E938D-2F42-4084-79B5-FC0C8B3E5655}" dt="2024-12-24T18:44:59.467" v="4" actId="20577"/>
        <pc:sldMkLst>
          <pc:docMk/>
          <pc:sldMk cId="1555385428" sldId="258"/>
        </pc:sldMkLst>
        <pc:spChg chg="mod">
          <ac:chgData name="Olaseni Omokungbe" userId="S::omokungbeo@uni.coventry.ac.uk::17e30834-0206-4764-b4cb-4e7bac9846c7" providerId="AD" clId="Web-{1D8E938D-2F42-4084-79B5-FC0C8B3E5655}" dt="2024-12-24T18:44:59.467" v="4" actId="20577"/>
          <ac:spMkLst>
            <pc:docMk/>
            <pc:sldMk cId="1555385428" sldId="258"/>
            <ac:spMk id="3" creationId="{06B44109-938A-7A63-C3A8-FDDB5C799EA5}"/>
          </ac:spMkLst>
        </pc:spChg>
      </pc:sldChg>
      <pc:sldChg chg="modSp">
        <pc:chgData name="Olaseni Omokungbe" userId="S::omokungbeo@uni.coventry.ac.uk::17e30834-0206-4764-b4cb-4e7bac9846c7" providerId="AD" clId="Web-{1D8E938D-2F42-4084-79B5-FC0C8B3E5655}" dt="2024-12-24T18:46:33.830" v="9" actId="20577"/>
        <pc:sldMkLst>
          <pc:docMk/>
          <pc:sldMk cId="2040863335" sldId="259"/>
        </pc:sldMkLst>
        <pc:spChg chg="mod">
          <ac:chgData name="Olaseni Omokungbe" userId="S::omokungbeo@uni.coventry.ac.uk::17e30834-0206-4764-b4cb-4e7bac9846c7" providerId="AD" clId="Web-{1D8E938D-2F42-4084-79B5-FC0C8B3E5655}" dt="2024-12-24T18:46:33.830" v="9" actId="20577"/>
          <ac:spMkLst>
            <pc:docMk/>
            <pc:sldMk cId="2040863335" sldId="259"/>
            <ac:spMk id="4" creationId="{ED35578F-30C9-4905-FD4E-7366FEFAEA7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1024427" y="1168401"/>
            <a:ext cx="10964254" cy="2387600"/>
          </a:xfrm>
          <a:noFill/>
        </p:spPr>
        <p:txBody>
          <a:bodyPr/>
          <a:lstStyle/>
          <a:p>
            <a:r>
              <a:rPr lang="en-US" sz="2400" dirty="0">
                <a:latin typeface="IBM Plex Sans" panose="020B0503050203000203" pitchFamily="34" charset="0"/>
                <a:ea typeface="+mn-ea"/>
                <a:cs typeface="+mn-cs"/>
              </a:rPr>
              <a:t>Stack Overflow Developer Survey Analysis</a:t>
            </a: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110027" y="3731247"/>
            <a:ext cx="9135454" cy="1655762"/>
          </a:xfrm>
          <a:noFill/>
        </p:spPr>
        <p:txBody>
          <a:bodyPr vert="horz" lIns="91440" tIns="45720" rIns="91440" bIns="45720" rtlCol="0" anchor="t">
            <a:normAutofit/>
          </a:bodyPr>
          <a:lstStyle/>
          <a:p>
            <a:r>
              <a:rPr lang="en-US" i="1" dirty="0">
                <a:solidFill>
                  <a:srgbClr val="000000"/>
                </a:solidFill>
                <a:latin typeface="IBM Plex Sans"/>
              </a:rPr>
              <a:t>A</a:t>
            </a:r>
            <a:r>
              <a:rPr lang="en-US" dirty="0"/>
              <a:t> Comprehensive Analysis of Developer Trends and Insights</a:t>
            </a:r>
          </a:p>
          <a:p>
            <a:r>
              <a:rPr lang="en-US" dirty="0">
                <a:latin typeface="IBM Plex Sans"/>
              </a:rPr>
              <a:t>Author: Olaseni </a:t>
            </a:r>
            <a:r>
              <a:rPr lang="en-US" dirty="0" err="1">
                <a:latin typeface="IBM Plex Sans"/>
              </a:rPr>
              <a:t>Omokungbe</a:t>
            </a:r>
            <a:endParaRPr lang="en-US" dirty="0" err="1"/>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788675" y="4883"/>
            <a:ext cx="4386429" cy="3162618"/>
          </a:xfrm>
          <a:prstGeom prst="rect">
            <a:avLst/>
          </a:prstGeom>
          <a:noFill/>
        </p:spPr>
      </p:pic>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48985" y="365125"/>
            <a:ext cx="12094029" cy="1325563"/>
          </a:xfrm>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F73EC42F-75A2-FA08-F2B6-EB2817BBF83F}"/>
              </a:ext>
            </a:extLst>
          </p:cNvPr>
          <p:cNvSpPr>
            <a:spLocks noGrp="1"/>
          </p:cNvSpPr>
          <p:nvPr>
            <p:ph sz="half" idx="1"/>
          </p:nvPr>
        </p:nvSpPr>
        <p:spPr>
          <a:xfrm>
            <a:off x="813816" y="1825625"/>
            <a:ext cx="5181600" cy="4351338"/>
          </a:xfrm>
        </p:spPr>
        <p:txBody>
          <a:bodyPr vert="horz" lIns="91440" tIns="45720" rIns="91440" bIns="45720" rtlCol="0" anchor="t">
            <a:normAutofit fontScale="62500" lnSpcReduction="20000"/>
          </a:bodyPr>
          <a:lstStyle/>
          <a:p>
            <a:pPr marL="0" indent="0">
              <a:buNone/>
            </a:pPr>
            <a:r>
              <a:rPr lang="en-US" dirty="0"/>
              <a:t>Findings</a:t>
            </a:r>
          </a:p>
          <a:p>
            <a:pPr marL="0" indent="0">
              <a:buNone/>
            </a:pPr>
            <a:endParaRPr lang="en-US" dirty="0"/>
          </a:p>
          <a:p>
            <a:r>
              <a:rPr lang="en-US" b="1" dirty="0">
                <a:solidFill>
                  <a:srgbClr val="000000"/>
                </a:solidFill>
                <a:latin typeface="IBM Plex Sans"/>
              </a:rPr>
              <a:t>Database Usage Insights:</a:t>
            </a:r>
            <a:r>
              <a:rPr lang="en-US" dirty="0">
                <a:solidFill>
                  <a:srgbClr val="000000"/>
                </a:solidFill>
                <a:latin typeface="IBM Plex Sans"/>
              </a:rPr>
              <a:t> The survey indicates that Microsoft SQL Server, MySQL, and PostgreSQL dominate the database preferences among developers currently.</a:t>
            </a:r>
            <a:endParaRPr lang="en-US" dirty="0">
              <a:solidFill>
                <a:srgbClr val="000000"/>
              </a:solidFill>
            </a:endParaRPr>
          </a:p>
          <a:p>
            <a:pPr marL="0" indent="0">
              <a:buNone/>
            </a:pPr>
            <a:endParaRPr lang="en-US" dirty="0">
              <a:solidFill>
                <a:srgbClr val="000000"/>
              </a:solidFill>
              <a:latin typeface="IBM Plex Sans"/>
            </a:endParaRPr>
          </a:p>
          <a:p>
            <a:r>
              <a:rPr lang="en-US" b="1" dirty="0">
                <a:solidFill>
                  <a:srgbClr val="000000"/>
                </a:solidFill>
                <a:latin typeface="IBM Plex Sans"/>
              </a:rPr>
              <a:t>Emerging Preferences:</a:t>
            </a:r>
            <a:r>
              <a:rPr lang="en-US" dirty="0">
                <a:solidFill>
                  <a:srgbClr val="000000"/>
                </a:solidFill>
                <a:latin typeface="IBM Plex Sans"/>
              </a:rPr>
              <a:t> Databases like Elasticsearch and Redis show a significant rise in popularity, indicating developers are exploring diverse options for specific use cases.</a:t>
            </a:r>
            <a:endParaRPr lang="en-US" dirty="0">
              <a:solidFill>
                <a:srgbClr val="000000"/>
              </a:solidFill>
            </a:endParaRPr>
          </a:p>
          <a:p>
            <a:r>
              <a:rPr lang="en-US" b="1" dirty="0">
                <a:solidFill>
                  <a:srgbClr val="000000"/>
                </a:solidFill>
                <a:latin typeface="IBM Plex Sans"/>
              </a:rPr>
              <a:t>Future Interest:</a:t>
            </a:r>
            <a:r>
              <a:rPr lang="en-US" dirty="0">
                <a:solidFill>
                  <a:srgbClr val="000000"/>
                </a:solidFill>
                <a:latin typeface="IBM Plex Sans"/>
              </a:rPr>
              <a:t> Developers have expressed increased interest in learning NoSQL databases like DynamoDB and Cosmos DB, hinting at growing adoption in non-relational data handling.</a:t>
            </a:r>
            <a:endParaRPr lang="en-US" dirty="0">
              <a:solidFill>
                <a:srgbClr val="000000"/>
              </a:solidFill>
            </a:endParaRPr>
          </a:p>
        </p:txBody>
      </p:sp>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6172200" y="1825625"/>
            <a:ext cx="5181600" cy="4351338"/>
          </a:xfrm>
        </p:spPr>
        <p:txBody>
          <a:bodyPr vert="horz" lIns="91440" tIns="45720" rIns="91440" bIns="45720" rtlCol="0" anchor="t">
            <a:normAutofit fontScale="62500" lnSpcReduction="20000"/>
          </a:bodyPr>
          <a:lstStyle/>
          <a:p>
            <a:pPr marL="0" indent="0">
              <a:buNone/>
            </a:pPr>
            <a:r>
              <a:rPr lang="en-US" dirty="0"/>
              <a:t>Implications</a:t>
            </a:r>
          </a:p>
          <a:p>
            <a:pPr marL="0" indent="0">
              <a:buNone/>
            </a:pPr>
            <a:endParaRPr lang="en-US" dirty="0"/>
          </a:p>
          <a:p>
            <a:r>
              <a:rPr lang="en-US" b="1" dirty="0">
                <a:solidFill>
                  <a:srgbClr val="000000"/>
                </a:solidFill>
                <a:latin typeface="IBM Plex Sans"/>
              </a:rPr>
              <a:t>Skill Development Needs:</a:t>
            </a:r>
            <a:r>
              <a:rPr lang="en-US" dirty="0">
                <a:solidFill>
                  <a:srgbClr val="000000"/>
                </a:solidFill>
                <a:latin typeface="IBM Plex Sans"/>
              </a:rPr>
              <a:t> Organizations should invest in training for emerging database technologies to keep their teams updated with industry trends.</a:t>
            </a:r>
            <a:endParaRPr lang="en-US" dirty="0">
              <a:solidFill>
                <a:srgbClr val="000000"/>
              </a:solidFill>
            </a:endParaRPr>
          </a:p>
          <a:p>
            <a:r>
              <a:rPr lang="en-US" b="1" dirty="0">
                <a:solidFill>
                  <a:srgbClr val="000000"/>
                </a:solidFill>
                <a:latin typeface="IBM Plex Sans"/>
              </a:rPr>
              <a:t>Market Trends:</a:t>
            </a:r>
            <a:r>
              <a:rPr lang="en-US" dirty="0">
                <a:solidFill>
                  <a:srgbClr val="000000"/>
                </a:solidFill>
                <a:latin typeface="IBM Plex Sans"/>
              </a:rPr>
              <a:t> The growth of interest in NoSQL databases reflects the need for scalable and flexible data solutions. Companies should consider these databases for high-velocity data applications.</a:t>
            </a:r>
            <a:endParaRPr lang="en-US" dirty="0">
              <a:solidFill>
                <a:srgbClr val="000000"/>
              </a:solidFill>
            </a:endParaRPr>
          </a:p>
          <a:p>
            <a:r>
              <a:rPr lang="en-US" b="1" dirty="0">
                <a:solidFill>
                  <a:srgbClr val="000000"/>
                </a:solidFill>
                <a:latin typeface="IBM Plex Sans"/>
              </a:rPr>
              <a:t>Market Trends:</a:t>
            </a:r>
            <a:r>
              <a:rPr lang="en-US" dirty="0">
                <a:solidFill>
                  <a:srgbClr val="000000"/>
                </a:solidFill>
                <a:latin typeface="IBM Plex Sans"/>
              </a:rPr>
              <a:t> The growth of interest in NoSQL databases reflects the need for scalable and flexible data solutions. Companies should consider these databases for high-velocity data applications.</a:t>
            </a:r>
            <a:endParaRPr lang="en-US" dirty="0">
              <a:solidFill>
                <a:srgbClr val="000000"/>
              </a:solidFill>
            </a:endParaRPr>
          </a:p>
        </p:txBody>
      </p:sp>
    </p:spTree>
    <p:custDataLst>
      <p:tags r:id="rId1"/>
    </p:custDataLst>
    <p:extLst>
      <p:ext uri="{BB962C8B-B14F-4D97-AF65-F5344CB8AC3E}">
        <p14:creationId xmlns:p14="http://schemas.microsoft.com/office/powerpoint/2010/main" val="318812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4285075" y="3142210"/>
            <a:ext cx="7068725" cy="2569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t>&lt;Please present your dashboard in the following slides.&gt;</a:t>
            </a:r>
          </a:p>
        </p:txBody>
      </p:sp>
      <p:pic>
        <p:nvPicPr>
          <p:cNvPr id="4" name="Picture 3">
            <a:extLst>
              <a:ext uri="{FF2B5EF4-FFF2-40B4-BE49-F238E27FC236}">
                <a16:creationId xmlns:a16="http://schemas.microsoft.com/office/drawing/2014/main" id="{A79822F7-4A79-5E92-9C6D-8A9769182E2E}"/>
              </a:ext>
            </a:extLst>
          </p:cNvPr>
          <p:cNvPicPr>
            <a:picLocks noChangeAspect="1"/>
          </p:cNvPicPr>
          <p:nvPr/>
        </p:nvPicPr>
        <p:blipFill>
          <a:blip r:embed="rId3"/>
          <a:stretch>
            <a:fillRect/>
          </a:stretch>
        </p:blipFill>
        <p:spPr>
          <a:xfrm>
            <a:off x="1077475" y="1901819"/>
            <a:ext cx="3054361" cy="3054361"/>
          </a:xfrm>
          <a:prstGeom prst="rect">
            <a:avLst/>
          </a:prstGeom>
        </p:spPr>
      </p:pic>
    </p:spTree>
    <p:custDataLst>
      <p:tags r:id="rId1"/>
    </p:custDataLst>
    <p:extLst>
      <p:ext uri="{BB962C8B-B14F-4D97-AF65-F5344CB8AC3E}">
        <p14:creationId xmlns:p14="http://schemas.microsoft.com/office/powerpoint/2010/main" val="17521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3048" y="-256667"/>
            <a:ext cx="4901184" cy="1020763"/>
          </a:xfrm>
        </p:spPr>
        <p:txBody>
          <a:bodyPr anchor="ctr">
            <a:normAutofit/>
          </a:bodyPr>
          <a:lstStyle/>
          <a:p>
            <a:r>
              <a:rPr lang="en-US" dirty="0"/>
              <a:t>DASHBOARD TAB 1</a:t>
            </a:r>
          </a:p>
        </p:txBody>
      </p:sp>
      <p:sp>
        <p:nvSpPr>
          <p:cNvPr id="3" name="Content Placeholder 2">
            <a:extLst>
              <a:ext uri="{FF2B5EF4-FFF2-40B4-BE49-F238E27FC236}">
                <a16:creationId xmlns:a16="http://schemas.microsoft.com/office/drawing/2014/main" id="{B396FB03-F857-3EC0-249E-AE03F391502E}"/>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1 goes here</a:t>
            </a:r>
          </a:p>
        </p:txBody>
      </p:sp>
      <p:pic>
        <p:nvPicPr>
          <p:cNvPr id="4" name="Picture 3" descr="A screenshot of a computer&#10;&#10;Description automatically generated">
            <a:extLst>
              <a:ext uri="{FF2B5EF4-FFF2-40B4-BE49-F238E27FC236}">
                <a16:creationId xmlns:a16="http://schemas.microsoft.com/office/drawing/2014/main" id="{2E4343AA-42C2-BA95-BF23-F5244B5B1E1B}"/>
              </a:ext>
            </a:extLst>
          </p:cNvPr>
          <p:cNvPicPr>
            <a:picLocks noChangeAspect="1"/>
          </p:cNvPicPr>
          <p:nvPr/>
        </p:nvPicPr>
        <p:blipFill>
          <a:blip r:embed="rId3"/>
          <a:stretch>
            <a:fillRect/>
          </a:stretch>
        </p:blipFill>
        <p:spPr>
          <a:xfrm>
            <a:off x="-6096" y="547455"/>
            <a:ext cx="12198096" cy="6293443"/>
          </a:xfrm>
          <a:prstGeom prst="rect">
            <a:avLst/>
          </a:prstGeom>
        </p:spPr>
      </p:pic>
    </p:spTree>
    <p:custDataLst>
      <p:tags r:id="rId1"/>
    </p:custDataLst>
    <p:extLst>
      <p:ext uri="{BB962C8B-B14F-4D97-AF65-F5344CB8AC3E}">
        <p14:creationId xmlns:p14="http://schemas.microsoft.com/office/powerpoint/2010/main" val="242973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387096" y="-635"/>
            <a:ext cx="4846320" cy="898843"/>
          </a:xfrm>
        </p:spPr>
        <p:txBody>
          <a:bodyPr anchor="ctr">
            <a:normAutofit/>
          </a:bodyPr>
          <a:lstStyle/>
          <a:p>
            <a:r>
              <a:rPr lang="en-US" dirty="0"/>
              <a:t>DASHBOARD TAB 2</a:t>
            </a:r>
          </a:p>
        </p:txBody>
      </p:sp>
      <p:sp>
        <p:nvSpPr>
          <p:cNvPr id="3" name="Content Placeholder 2">
            <a:extLst>
              <a:ext uri="{FF2B5EF4-FFF2-40B4-BE49-F238E27FC236}">
                <a16:creationId xmlns:a16="http://schemas.microsoft.com/office/drawing/2014/main" id="{73960BF9-AB8D-4916-3BC9-E2E92E0872BE}"/>
              </a:ext>
            </a:extLst>
          </p:cNvPr>
          <p:cNvSpPr>
            <a:spLocks noGrp="1"/>
          </p:cNvSpPr>
          <p:nvPr>
            <p:ph idx="1"/>
          </p:nvPr>
        </p:nvSpPr>
        <p:spPr>
          <a:xfrm>
            <a:off x="838200" y="1690688"/>
            <a:ext cx="10515600" cy="4351338"/>
          </a:xfrm>
        </p:spPr>
        <p:txBody>
          <a:bodyPr vert="horz" lIns="91440" tIns="45720" rIns="91440" bIns="45720" rtlCol="0" anchor="t">
            <a:normAutofit/>
          </a:bodyPr>
          <a:lstStyle/>
          <a:p>
            <a:pPr marL="0" indent="0">
              <a:buNone/>
            </a:pPr>
            <a:endParaRPr lang="en-US" dirty="0"/>
          </a:p>
          <a:p>
            <a:pPr marL="0" indent="0">
              <a:buNone/>
            </a:pPr>
            <a:endParaRPr lang="en-US" dirty="0"/>
          </a:p>
        </p:txBody>
      </p:sp>
      <p:pic>
        <p:nvPicPr>
          <p:cNvPr id="4" name="Picture 3" descr="A screenshot of a computer&#10;&#10;Description automatically generated">
            <a:extLst>
              <a:ext uri="{FF2B5EF4-FFF2-40B4-BE49-F238E27FC236}">
                <a16:creationId xmlns:a16="http://schemas.microsoft.com/office/drawing/2014/main" id="{DB879DCE-4806-D373-EC52-7A4486B9ABA6}"/>
              </a:ext>
            </a:extLst>
          </p:cNvPr>
          <p:cNvPicPr>
            <a:picLocks noChangeAspect="1"/>
          </p:cNvPicPr>
          <p:nvPr/>
        </p:nvPicPr>
        <p:blipFill>
          <a:blip r:embed="rId3"/>
          <a:stretch>
            <a:fillRect/>
          </a:stretch>
        </p:blipFill>
        <p:spPr>
          <a:xfrm>
            <a:off x="0" y="779103"/>
            <a:ext cx="12192000" cy="6226387"/>
          </a:xfrm>
          <a:prstGeom prst="rect">
            <a:avLst/>
          </a:prstGeom>
        </p:spPr>
      </p:pic>
    </p:spTree>
    <p:custDataLst>
      <p:tags r:id="rId1"/>
    </p:custDataLst>
    <p:extLst>
      <p:ext uri="{BB962C8B-B14F-4D97-AF65-F5344CB8AC3E}">
        <p14:creationId xmlns:p14="http://schemas.microsoft.com/office/powerpoint/2010/main" val="204849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100584" y="-366395"/>
            <a:ext cx="4931664" cy="1179259"/>
          </a:xfrm>
        </p:spPr>
        <p:txBody>
          <a:bodyPr anchor="ctr">
            <a:normAutofit/>
          </a:bodyPr>
          <a:lstStyle/>
          <a:p>
            <a:r>
              <a:rPr lang="en-US" dirty="0"/>
              <a:t>DASHBOARD TAB 3</a:t>
            </a:r>
          </a:p>
        </p:txBody>
      </p:sp>
      <p:sp>
        <p:nvSpPr>
          <p:cNvPr id="3" name="Content Placeholder 2">
            <a:extLst>
              <a:ext uri="{FF2B5EF4-FFF2-40B4-BE49-F238E27FC236}">
                <a16:creationId xmlns:a16="http://schemas.microsoft.com/office/drawing/2014/main" id="{84961A98-8DF3-E66E-19C4-7D7642551E90}"/>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3 goes here</a:t>
            </a:r>
          </a:p>
        </p:txBody>
      </p:sp>
      <p:pic>
        <p:nvPicPr>
          <p:cNvPr id="4" name="Picture 3" descr="A screenshot of a computer&#10;&#10;Description automatically generated">
            <a:extLst>
              <a:ext uri="{FF2B5EF4-FFF2-40B4-BE49-F238E27FC236}">
                <a16:creationId xmlns:a16="http://schemas.microsoft.com/office/drawing/2014/main" id="{66FCADBE-57DF-9FB8-918E-84280233B5EA}"/>
              </a:ext>
            </a:extLst>
          </p:cNvPr>
          <p:cNvPicPr>
            <a:picLocks noChangeAspect="1"/>
          </p:cNvPicPr>
          <p:nvPr/>
        </p:nvPicPr>
        <p:blipFill>
          <a:blip r:embed="rId3"/>
          <a:stretch>
            <a:fillRect/>
          </a:stretch>
        </p:blipFill>
        <p:spPr>
          <a:xfrm>
            <a:off x="0" y="498687"/>
            <a:ext cx="12192000" cy="6342211"/>
          </a:xfrm>
          <a:prstGeom prst="rect">
            <a:avLst/>
          </a:prstGeom>
        </p:spPr>
      </p:pic>
    </p:spTree>
    <p:custDataLst>
      <p:tags r:id="rId1"/>
    </p:custDataLst>
    <p:extLst>
      <p:ext uri="{BB962C8B-B14F-4D97-AF65-F5344CB8AC3E}">
        <p14:creationId xmlns:p14="http://schemas.microsoft.com/office/powerpoint/2010/main" val="240563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838200" y="365125"/>
            <a:ext cx="10515600" cy="1325563"/>
          </a:xfrm>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D196B89C-35B9-C514-4E9C-FCBE8D68D3FD}"/>
              </a:ext>
            </a:extLst>
          </p:cNvPr>
          <p:cNvSpPr>
            <a:spLocks noGrp="1"/>
          </p:cNvSpPr>
          <p:nvPr>
            <p:ph sz="half" idx="1"/>
          </p:nvPr>
        </p:nvSpPr>
        <p:spPr>
          <a:xfrm>
            <a:off x="813816" y="1825625"/>
            <a:ext cx="5181600" cy="4351338"/>
          </a:xfrm>
        </p:spPr>
        <p:txBody>
          <a:bodyPr vert="horz" lIns="91440" tIns="45720" rIns="91440" bIns="45720" rtlCol="0" anchor="t">
            <a:normAutofit fontScale="55000" lnSpcReduction="20000"/>
          </a:bodyPr>
          <a:lstStyle/>
          <a:p>
            <a:pPr marL="0" indent="0">
              <a:buNone/>
            </a:pPr>
            <a:r>
              <a:rPr lang="en-US" dirty="0"/>
              <a:t>Findings</a:t>
            </a:r>
          </a:p>
          <a:p>
            <a:pPr marL="0" indent="0">
              <a:buNone/>
            </a:pPr>
            <a:endParaRPr lang="en-US" dirty="0"/>
          </a:p>
          <a:p>
            <a:r>
              <a:rPr lang="en-US" b="1" dirty="0">
                <a:solidFill>
                  <a:srgbClr val="000000"/>
                </a:solidFill>
                <a:latin typeface="IBM Plex Sans"/>
              </a:rPr>
              <a:t>Programming Language Trends</a:t>
            </a:r>
            <a:r>
              <a:rPr lang="en-US" dirty="0">
                <a:solidFill>
                  <a:srgbClr val="000000"/>
                </a:solidFill>
                <a:latin typeface="IBM Plex Sans"/>
              </a:rPr>
              <a:t>:</a:t>
            </a:r>
          </a:p>
          <a:p>
            <a:pPr lvl="1">
              <a:buFont typeface="Courier New"/>
              <a:buChar char="o"/>
            </a:pPr>
            <a:r>
              <a:rPr lang="en-US" dirty="0">
                <a:solidFill>
                  <a:srgbClr val="000000"/>
                </a:solidFill>
                <a:latin typeface="IBM Plex Sans"/>
              </a:rPr>
              <a:t>JavaScript and Python dominate both current usage and desired future adoption. Their versatility across various domains, such as web development and data analysis, makes them universally popular.</a:t>
            </a:r>
            <a:endParaRPr lang="en-US"/>
          </a:p>
          <a:p>
            <a:endParaRPr lang="en-US" dirty="0"/>
          </a:p>
          <a:p>
            <a:r>
              <a:rPr lang="en-US" b="1" dirty="0">
                <a:solidFill>
                  <a:srgbClr val="000000"/>
                </a:solidFill>
                <a:latin typeface="IBM Plex Sans"/>
              </a:rPr>
              <a:t>Database Preferences</a:t>
            </a:r>
            <a:r>
              <a:rPr lang="en-US" dirty="0">
                <a:solidFill>
                  <a:srgbClr val="000000"/>
                </a:solidFill>
                <a:latin typeface="IBM Plex Sans"/>
              </a:rPr>
              <a:t>:</a:t>
            </a:r>
          </a:p>
          <a:p>
            <a:pPr lvl="1">
              <a:buFont typeface="Courier New"/>
              <a:buChar char="o"/>
            </a:pPr>
            <a:r>
              <a:rPr lang="en-US" dirty="0">
                <a:solidFill>
                  <a:srgbClr val="000000"/>
                </a:solidFill>
                <a:latin typeface="IBM Plex Sans"/>
              </a:rPr>
              <a:t>Relational databases such as MySQL and PostgreSQL remain highly used, with emerging demand for cloud-based and distributed databases like MongoDB.</a:t>
            </a:r>
            <a:endParaRPr lang="en-US"/>
          </a:p>
          <a:p>
            <a:endParaRPr lang="en-US" dirty="0"/>
          </a:p>
          <a:p>
            <a:r>
              <a:rPr lang="en-US" b="1" dirty="0">
                <a:solidFill>
                  <a:srgbClr val="000000"/>
                </a:solidFill>
                <a:latin typeface="IBM Plex Sans"/>
              </a:rPr>
              <a:t>Demographics Insights</a:t>
            </a:r>
            <a:r>
              <a:rPr lang="en-US" dirty="0">
                <a:solidFill>
                  <a:srgbClr val="000000"/>
                </a:solidFill>
                <a:latin typeface="IBM Plex Sans"/>
              </a:rPr>
              <a:t>:</a:t>
            </a:r>
          </a:p>
          <a:p>
            <a:pPr lvl="1">
              <a:buFont typeface="Courier New"/>
              <a:buChar char="o"/>
            </a:pPr>
            <a:r>
              <a:rPr lang="en-US" dirty="0">
                <a:solidFill>
                  <a:srgbClr val="000000"/>
                </a:solidFill>
                <a:latin typeface="IBM Plex Sans"/>
              </a:rPr>
              <a:t>The majority of respondents are aged between 25-34 years, primarily holding bachelor's degrees, reflecting the young, educated workforce in the technology industry.</a:t>
            </a:r>
            <a:endParaRPr lang="en-US"/>
          </a:p>
          <a:p>
            <a:endParaRPr lang="en-US" dirty="0"/>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6172200" y="1825625"/>
            <a:ext cx="5181600" cy="4351338"/>
          </a:xfrm>
        </p:spPr>
        <p:txBody>
          <a:bodyPr vert="horz" lIns="91440" tIns="45720" rIns="91440" bIns="45720" rtlCol="0" anchor="t">
            <a:normAutofit fontScale="55000" lnSpcReduction="20000"/>
          </a:bodyPr>
          <a:lstStyle/>
          <a:p>
            <a:pPr marL="0" indent="0">
              <a:buNone/>
            </a:pPr>
            <a:r>
              <a:rPr lang="en-US" dirty="0"/>
              <a:t>Implications</a:t>
            </a:r>
          </a:p>
          <a:p>
            <a:pPr marL="0" indent="0">
              <a:buNone/>
            </a:pPr>
            <a:endParaRPr lang="en-US" dirty="0"/>
          </a:p>
          <a:p>
            <a:r>
              <a:rPr lang="en-US" b="1" dirty="0">
                <a:solidFill>
                  <a:srgbClr val="000000"/>
                </a:solidFill>
                <a:latin typeface="IBM Plex Sans"/>
              </a:rPr>
              <a:t>Implication for Businesses</a:t>
            </a:r>
            <a:r>
              <a:rPr lang="en-US" dirty="0">
                <a:solidFill>
                  <a:srgbClr val="000000"/>
                </a:solidFill>
                <a:latin typeface="IBM Plex Sans"/>
              </a:rPr>
              <a:t>:</a:t>
            </a:r>
          </a:p>
          <a:p>
            <a:pPr lvl="1">
              <a:buFont typeface="Courier New"/>
              <a:buChar char="o"/>
            </a:pPr>
            <a:r>
              <a:rPr lang="en-US" dirty="0">
                <a:solidFill>
                  <a:srgbClr val="000000"/>
                </a:solidFill>
                <a:latin typeface="IBM Plex Sans"/>
              </a:rPr>
              <a:t>The widespread adoption of JavaScript and Python suggests companies should prioritize hiring or training employees proficient in these languages for long-term adaptability.</a:t>
            </a:r>
            <a:endParaRPr lang="en-US"/>
          </a:p>
          <a:p>
            <a:endParaRPr lang="en-US" dirty="0"/>
          </a:p>
          <a:p>
            <a:r>
              <a:rPr lang="en-US" b="1" dirty="0">
                <a:solidFill>
                  <a:srgbClr val="000000"/>
                </a:solidFill>
                <a:latin typeface="IBM Plex Sans"/>
              </a:rPr>
              <a:t>Implication for Cloud Providers</a:t>
            </a:r>
            <a:r>
              <a:rPr lang="en-US" dirty="0">
                <a:solidFill>
                  <a:srgbClr val="000000"/>
                </a:solidFill>
                <a:latin typeface="IBM Plex Sans"/>
              </a:rPr>
              <a:t>:</a:t>
            </a:r>
          </a:p>
          <a:p>
            <a:pPr lvl="1">
              <a:buFont typeface="Courier New"/>
              <a:buChar char="o"/>
            </a:pPr>
            <a:r>
              <a:rPr lang="en-US" dirty="0">
                <a:solidFill>
                  <a:srgbClr val="000000"/>
                </a:solidFill>
                <a:latin typeface="IBM Plex Sans"/>
              </a:rPr>
              <a:t>The increasing demand for databases like MongoDB signals a growing shift towards distributed and scalable cloud-based solutions, pushing providers to enhance their offerings in this domain.</a:t>
            </a:r>
            <a:endParaRPr lang="en-US"/>
          </a:p>
          <a:p>
            <a:endParaRPr lang="en-US" dirty="0"/>
          </a:p>
          <a:p>
            <a:r>
              <a:rPr lang="en-US" b="1" dirty="0">
                <a:solidFill>
                  <a:srgbClr val="000000"/>
                </a:solidFill>
                <a:latin typeface="IBM Plex Sans"/>
              </a:rPr>
              <a:t>Workforce Strategy</a:t>
            </a:r>
            <a:r>
              <a:rPr lang="en-US" dirty="0">
                <a:solidFill>
                  <a:srgbClr val="000000"/>
                </a:solidFill>
                <a:latin typeface="IBM Plex Sans"/>
              </a:rPr>
              <a:t>:</a:t>
            </a:r>
          </a:p>
          <a:p>
            <a:pPr lvl="1">
              <a:buFont typeface="Courier New"/>
              <a:buChar char="o"/>
            </a:pPr>
            <a:r>
              <a:rPr lang="en-US" dirty="0">
                <a:solidFill>
                  <a:srgbClr val="000000"/>
                </a:solidFill>
                <a:latin typeface="IBM Plex Sans"/>
              </a:rPr>
              <a:t>The predominance of young professionals implies the need for organizations to focus on engagement strategies, including continuous learning opportunities, to retain and nurture talent.</a:t>
            </a:r>
            <a:endParaRPr lang="en-US"/>
          </a:p>
          <a:p>
            <a:endParaRPr lang="en-US" dirty="0"/>
          </a:p>
        </p:txBody>
      </p:sp>
    </p:spTree>
    <p:custDataLst>
      <p:tags r:id="rId1"/>
    </p:custDataLst>
    <p:extLst>
      <p:ext uri="{BB962C8B-B14F-4D97-AF65-F5344CB8AC3E}">
        <p14:creationId xmlns:p14="http://schemas.microsoft.com/office/powerpoint/2010/main" val="386563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544291" y="1825625"/>
            <a:ext cx="6809509" cy="435133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rgbClr val="000000"/>
                </a:solidFill>
                <a:latin typeface="IBM Plex Sans"/>
              </a:rPr>
              <a:t>The Stack Overflow Developer Survey reveals that the developer community is predominantly composed of young professionals (aged 25–34) with a strong educational background, primarily Bachelor's and Master's degrees.</a:t>
            </a:r>
            <a:endParaRPr lang="en-US" dirty="0"/>
          </a:p>
          <a:p>
            <a:r>
              <a:rPr lang="en-US" dirty="0">
                <a:solidFill>
                  <a:srgbClr val="000000"/>
                </a:solidFill>
                <a:latin typeface="IBM Plex Sans"/>
              </a:rPr>
              <a:t>Current technology trends indicate that programming languages like Python, JavaScript, and SQL are highly favored, while future trends highlight growing interest in emerging technologies and languages like Go, Rust, and TypeScript.</a:t>
            </a:r>
            <a:endParaRPr lang="en-US">
              <a:solidFill>
                <a:srgbClr val="000000"/>
              </a:solidFill>
            </a:endParaRPr>
          </a:p>
          <a:p>
            <a:r>
              <a:rPr lang="en-US" dirty="0">
                <a:solidFill>
                  <a:srgbClr val="000000"/>
                </a:solidFill>
                <a:latin typeface="IBM Plex Sans"/>
              </a:rPr>
              <a:t>Databases such as MySQL, PostgreSQL, and Microsoft SQL Server remain staples, but the survey shows increasing demand for NoSQL databases like MongoDB and cloud-based solutions in the near future.</a:t>
            </a:r>
            <a:endParaRPr lang="en-US" dirty="0">
              <a:solidFill>
                <a:srgbClr val="000000"/>
              </a:solidFill>
            </a:endParaRPr>
          </a:p>
          <a:p>
            <a:r>
              <a:rPr lang="en-US" dirty="0">
                <a:solidFill>
                  <a:srgbClr val="000000"/>
                </a:solidFill>
                <a:latin typeface="IBM Plex Sans"/>
              </a:rPr>
              <a:t>The analysis underscores the importance of regional and demographic factors, such as geographic concentration and age distribution, in shaping developer preferences, emphasizing the need for targeted strategies to support diverse developer needs globally.</a:t>
            </a:r>
            <a:endParaRPr lang="en-US" dirty="0"/>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Tree>
    <p:custDataLst>
      <p:tags r:id="rId1"/>
    </p:custDataLst>
    <p:extLst>
      <p:ext uri="{BB962C8B-B14F-4D97-AF65-F5344CB8AC3E}">
        <p14:creationId xmlns:p14="http://schemas.microsoft.com/office/powerpoint/2010/main" val="840378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88392" y="-268859"/>
            <a:ext cx="10515600" cy="1325563"/>
          </a:xfrm>
        </p:spPr>
        <p:txBody>
          <a:bodyPr anchor="ctr">
            <a:normAutofit/>
          </a:bodyPr>
          <a:lstStyle/>
          <a:p>
            <a:r>
              <a:rPr lang="en-US" dirty="0"/>
              <a:t>APPENDIX</a:t>
            </a:r>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7433795" y="728345"/>
            <a:ext cx="4749061" cy="5802186"/>
          </a:xfrm>
          <a:prstGeom prst="rect">
            <a:avLst/>
          </a:prstGeom>
        </p:spPr>
        <p:txBody>
          <a:bodyPr vert="horz" lIns="91440" tIns="45720" rIns="91440" bIns="45720" rtlCol="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rgbClr val="000000"/>
                </a:solidFill>
                <a:latin typeface="IBM Plex Sans"/>
              </a:rPr>
              <a:t>Demographics Dashboard Overview</a:t>
            </a:r>
            <a:endParaRPr lang="en-US" dirty="0">
              <a:latin typeface="IBM Plex Sans"/>
            </a:endParaRPr>
          </a:p>
          <a:p>
            <a:pPr lvl="1"/>
            <a:r>
              <a:rPr lang="en-US" b="1" dirty="0">
                <a:solidFill>
                  <a:srgbClr val="000000"/>
                </a:solidFill>
                <a:latin typeface="IBM Plex Sans"/>
              </a:rPr>
              <a:t>Respondent Distribution by Age (Pie Chart):</a:t>
            </a:r>
            <a:endParaRPr lang="en-US" dirty="0"/>
          </a:p>
          <a:p>
            <a:pPr lvl="2"/>
            <a:r>
              <a:rPr lang="en-US" dirty="0">
                <a:solidFill>
                  <a:srgbClr val="000000"/>
                </a:solidFill>
                <a:latin typeface="IBM Plex Sans"/>
              </a:rPr>
              <a:t>This chart shows the percentage of respondents categorized by their age groups.</a:t>
            </a:r>
            <a:endParaRPr lang="en-US" dirty="0"/>
          </a:p>
          <a:p>
            <a:pPr lvl="1"/>
            <a:r>
              <a:rPr lang="en-US" dirty="0">
                <a:solidFill>
                  <a:srgbClr val="000000"/>
                </a:solidFill>
                <a:latin typeface="IBM Plex Sans"/>
              </a:rPr>
              <a:t>Key insights:</a:t>
            </a:r>
            <a:endParaRPr lang="en-US" dirty="0"/>
          </a:p>
          <a:p>
            <a:pPr lvl="2"/>
            <a:r>
              <a:rPr lang="en-US" dirty="0">
                <a:solidFill>
                  <a:srgbClr val="000000"/>
                </a:solidFill>
                <a:latin typeface="IBM Plex Sans"/>
              </a:rPr>
              <a:t>The majority of respondents (45.5%) are aged between </a:t>
            </a:r>
            <a:r>
              <a:rPr lang="en-US" b="1" dirty="0">
                <a:solidFill>
                  <a:srgbClr val="000000"/>
                </a:solidFill>
                <a:latin typeface="IBM Plex Sans"/>
              </a:rPr>
              <a:t>25-34 years</a:t>
            </a:r>
            <a:r>
              <a:rPr lang="en-US" dirty="0">
                <a:solidFill>
                  <a:srgbClr val="000000"/>
                </a:solidFill>
                <a:latin typeface="IBM Plex Sans"/>
              </a:rPr>
              <a:t>, highlighting that this age group dominates the survey population.</a:t>
            </a:r>
            <a:endParaRPr lang="en-US" dirty="0"/>
          </a:p>
          <a:p>
            <a:pPr lvl="2"/>
            <a:r>
              <a:rPr lang="en-US" dirty="0">
                <a:solidFill>
                  <a:srgbClr val="000000"/>
                </a:solidFill>
                <a:latin typeface="IBM Plex Sans"/>
              </a:rPr>
              <a:t>Other significant age groups include </a:t>
            </a:r>
            <a:r>
              <a:rPr lang="en-US" b="1" dirty="0">
                <a:solidFill>
                  <a:srgbClr val="000000"/>
                </a:solidFill>
                <a:latin typeface="IBM Plex Sans"/>
              </a:rPr>
              <a:t>35-44 years (28.6%)</a:t>
            </a:r>
            <a:r>
              <a:rPr lang="en-US" dirty="0">
                <a:solidFill>
                  <a:srgbClr val="000000"/>
                </a:solidFill>
                <a:latin typeface="IBM Plex Sans"/>
              </a:rPr>
              <a:t> and </a:t>
            </a:r>
            <a:r>
              <a:rPr lang="en-US" b="1" dirty="0">
                <a:solidFill>
                  <a:srgbClr val="000000"/>
                </a:solidFill>
                <a:latin typeface="IBM Plex Sans"/>
              </a:rPr>
              <a:t>18-24 years (17.4%)</a:t>
            </a:r>
            <a:r>
              <a:rPr lang="en-US" dirty="0">
                <a:solidFill>
                  <a:srgbClr val="000000"/>
                </a:solidFill>
                <a:latin typeface="IBM Plex Sans"/>
              </a:rPr>
              <a:t>.</a:t>
            </a:r>
            <a:endParaRPr lang="en-US" dirty="0"/>
          </a:p>
          <a:p>
            <a:pPr lvl="2"/>
            <a:r>
              <a:rPr lang="en-US" dirty="0">
                <a:solidFill>
                  <a:srgbClr val="000000"/>
                </a:solidFill>
                <a:latin typeface="IBM Plex Sans"/>
              </a:rPr>
              <a:t>Older age groups, such as </a:t>
            </a:r>
            <a:r>
              <a:rPr lang="en-US" b="1" dirty="0">
                <a:solidFill>
                  <a:srgbClr val="000000"/>
                </a:solidFill>
                <a:latin typeface="IBM Plex Sans"/>
              </a:rPr>
              <a:t>45-54 years</a:t>
            </a:r>
            <a:r>
              <a:rPr lang="en-US" dirty="0">
                <a:solidFill>
                  <a:srgbClr val="000000"/>
                </a:solidFill>
                <a:latin typeface="IBM Plex Sans"/>
              </a:rPr>
              <a:t> and </a:t>
            </a:r>
            <a:r>
              <a:rPr lang="en-US" b="1" dirty="0">
                <a:solidFill>
                  <a:srgbClr val="000000"/>
                </a:solidFill>
                <a:latin typeface="IBM Plex Sans"/>
              </a:rPr>
              <a:t>55-64 years</a:t>
            </a:r>
            <a:r>
              <a:rPr lang="en-US" dirty="0">
                <a:solidFill>
                  <a:srgbClr val="000000"/>
                </a:solidFill>
                <a:latin typeface="IBM Plex Sans"/>
              </a:rPr>
              <a:t>, account for a smaller fraction of respondents.</a:t>
            </a:r>
            <a:endParaRPr lang="en-US" dirty="0"/>
          </a:p>
          <a:p>
            <a:pPr lvl="1"/>
            <a:r>
              <a:rPr lang="en-US" b="1" dirty="0">
                <a:solidFill>
                  <a:srgbClr val="000000"/>
                </a:solidFill>
                <a:latin typeface="IBM Plex Sans"/>
              </a:rPr>
              <a:t>Respondent Count by Country (Map Chart):</a:t>
            </a:r>
            <a:endParaRPr lang="en-US" dirty="0"/>
          </a:p>
          <a:p>
            <a:pPr lvl="2"/>
            <a:r>
              <a:rPr lang="en-US" dirty="0">
                <a:solidFill>
                  <a:srgbClr val="000000"/>
                </a:solidFill>
                <a:latin typeface="IBM Plex Sans"/>
              </a:rPr>
              <a:t>This map chart visualizes the geographic distribution of respondents by country.</a:t>
            </a:r>
            <a:endParaRPr lang="en-US" dirty="0"/>
          </a:p>
          <a:p>
            <a:pPr lvl="2"/>
            <a:r>
              <a:rPr lang="en-US" dirty="0">
                <a:solidFill>
                  <a:srgbClr val="000000"/>
                </a:solidFill>
                <a:latin typeface="IBM Plex Sans"/>
              </a:rPr>
              <a:t>The darker regions represent a higher number of respondents, while lighter regions represent fewer participants.</a:t>
            </a:r>
            <a:endParaRPr lang="en-US" dirty="0"/>
          </a:p>
          <a:p>
            <a:pPr lvl="2"/>
            <a:r>
              <a:rPr lang="en-US" dirty="0">
                <a:solidFill>
                  <a:srgbClr val="000000"/>
                </a:solidFill>
                <a:latin typeface="IBM Plex Sans"/>
              </a:rPr>
              <a:t>The map emphasizes the global reach of the survey, capturing responses from a variety of countries worldwide.</a:t>
            </a:r>
            <a:endParaRPr lang="en-US" dirty="0"/>
          </a:p>
          <a:p>
            <a:pPr lvl="1"/>
            <a:r>
              <a:rPr lang="en-US" b="1" dirty="0">
                <a:solidFill>
                  <a:srgbClr val="000000"/>
                </a:solidFill>
                <a:latin typeface="IBM Plex Sans"/>
              </a:rPr>
              <a:t>Education Level Distribution (Line Chart):</a:t>
            </a:r>
            <a:endParaRPr lang="en-US"/>
          </a:p>
          <a:p>
            <a:pPr lvl="2"/>
            <a:r>
              <a:rPr lang="en-US" dirty="0">
                <a:solidFill>
                  <a:srgbClr val="000000"/>
                </a:solidFill>
                <a:latin typeface="IBM Plex Sans"/>
              </a:rPr>
              <a:t>This chart shows the number of respondents grouped by their highest education level.</a:t>
            </a:r>
            <a:endParaRPr lang="en-US"/>
          </a:p>
          <a:p>
            <a:pPr lvl="1"/>
            <a:r>
              <a:rPr lang="en-US" dirty="0">
                <a:solidFill>
                  <a:srgbClr val="000000"/>
                </a:solidFill>
                <a:latin typeface="IBM Plex Sans"/>
              </a:rPr>
              <a:t>Key highlights:</a:t>
            </a:r>
            <a:endParaRPr lang="en-US" dirty="0"/>
          </a:p>
          <a:p>
            <a:pPr lvl="2"/>
            <a:r>
              <a:rPr lang="en-US" dirty="0">
                <a:solidFill>
                  <a:srgbClr val="000000"/>
                </a:solidFill>
                <a:latin typeface="IBM Plex Sans"/>
              </a:rPr>
              <a:t>The most common education level is a </a:t>
            </a:r>
            <a:r>
              <a:rPr lang="en-US" b="1" dirty="0">
                <a:solidFill>
                  <a:srgbClr val="000000"/>
                </a:solidFill>
                <a:latin typeface="IBM Plex Sans"/>
              </a:rPr>
              <a:t>Bachelor’s degree (132 respondents)</a:t>
            </a:r>
            <a:r>
              <a:rPr lang="en-US" dirty="0">
                <a:solidFill>
                  <a:srgbClr val="000000"/>
                </a:solidFill>
                <a:latin typeface="IBM Plex Sans"/>
              </a:rPr>
              <a:t>, followed by </a:t>
            </a:r>
            <a:r>
              <a:rPr lang="en-US" b="1" dirty="0">
                <a:solidFill>
                  <a:srgbClr val="000000"/>
                </a:solidFill>
                <a:latin typeface="IBM Plex Sans"/>
              </a:rPr>
              <a:t>Master’s degree (32 respondents)</a:t>
            </a:r>
            <a:r>
              <a:rPr lang="en-US" dirty="0">
                <a:solidFill>
                  <a:srgbClr val="000000"/>
                </a:solidFill>
                <a:latin typeface="IBM Plex Sans"/>
              </a:rPr>
              <a:t>.</a:t>
            </a:r>
            <a:endParaRPr lang="en-US" dirty="0"/>
          </a:p>
          <a:p>
            <a:pPr lvl="2"/>
            <a:r>
              <a:rPr lang="en-US" dirty="0">
                <a:solidFill>
                  <a:srgbClr val="000000"/>
                </a:solidFill>
                <a:latin typeface="IBM Plex Sans"/>
              </a:rPr>
              <a:t>Other categories, such as </a:t>
            </a:r>
            <a:r>
              <a:rPr lang="en-US" b="1" dirty="0">
                <a:solidFill>
                  <a:srgbClr val="000000"/>
                </a:solidFill>
                <a:latin typeface="IBM Plex Sans"/>
              </a:rPr>
              <a:t>Associate degrees</a:t>
            </a:r>
            <a:r>
              <a:rPr lang="en-US" dirty="0">
                <a:solidFill>
                  <a:srgbClr val="000000"/>
                </a:solidFill>
                <a:latin typeface="IBM Plex Sans"/>
              </a:rPr>
              <a:t>, </a:t>
            </a:r>
            <a:r>
              <a:rPr lang="en-US" b="1" dirty="0">
                <a:solidFill>
                  <a:srgbClr val="000000"/>
                </a:solidFill>
                <a:latin typeface="IBM Plex Sans"/>
              </a:rPr>
              <a:t>Professional degrees</a:t>
            </a:r>
            <a:r>
              <a:rPr lang="en-US" dirty="0">
                <a:solidFill>
                  <a:srgbClr val="000000"/>
                </a:solidFill>
                <a:latin typeface="IBM Plex Sans"/>
              </a:rPr>
              <a:t>, and </a:t>
            </a:r>
            <a:r>
              <a:rPr lang="en-US" b="1" dirty="0">
                <a:solidFill>
                  <a:srgbClr val="000000"/>
                </a:solidFill>
                <a:latin typeface="IBM Plex Sans"/>
              </a:rPr>
              <a:t>Secondary school</a:t>
            </a:r>
            <a:r>
              <a:rPr lang="en-US" dirty="0">
                <a:solidFill>
                  <a:srgbClr val="000000"/>
                </a:solidFill>
                <a:latin typeface="IBM Plex Sans"/>
              </a:rPr>
              <a:t>, represent fewer respondents.</a:t>
            </a:r>
            <a:endParaRPr lang="en-US" dirty="0"/>
          </a:p>
          <a:p>
            <a:pPr lvl="1"/>
            <a:r>
              <a:rPr lang="en-US" b="1" dirty="0">
                <a:solidFill>
                  <a:srgbClr val="000000"/>
                </a:solidFill>
                <a:latin typeface="IBM Plex Sans"/>
              </a:rPr>
              <a:t>Age Distribution by Education Levels (Stacked Bar Chart):</a:t>
            </a:r>
            <a:endParaRPr lang="en-US"/>
          </a:p>
          <a:p>
            <a:pPr lvl="2"/>
            <a:r>
              <a:rPr lang="en-US" dirty="0">
                <a:solidFill>
                  <a:srgbClr val="000000"/>
                </a:solidFill>
                <a:latin typeface="IBM Plex Sans"/>
              </a:rPr>
              <a:t>This visualization explores the relationship between age groups and their corresponding education levels.</a:t>
            </a:r>
            <a:endParaRPr lang="en-US"/>
          </a:p>
          <a:p>
            <a:pPr lvl="1"/>
            <a:r>
              <a:rPr lang="en-US" dirty="0">
                <a:solidFill>
                  <a:srgbClr val="000000"/>
                </a:solidFill>
                <a:latin typeface="IBM Plex Sans"/>
              </a:rPr>
              <a:t>Key insights:</a:t>
            </a:r>
            <a:endParaRPr lang="en-US" dirty="0"/>
          </a:p>
          <a:p>
            <a:pPr lvl="2"/>
            <a:r>
              <a:rPr lang="en-US" dirty="0">
                <a:solidFill>
                  <a:srgbClr val="000000"/>
                </a:solidFill>
                <a:latin typeface="IBM Plex Sans"/>
              </a:rPr>
              <a:t>Younger age groups, such as </a:t>
            </a:r>
            <a:r>
              <a:rPr lang="en-US" b="1" dirty="0">
                <a:solidFill>
                  <a:srgbClr val="000000"/>
                </a:solidFill>
                <a:latin typeface="IBM Plex Sans"/>
              </a:rPr>
              <a:t>18-24 years</a:t>
            </a:r>
            <a:r>
              <a:rPr lang="en-US" dirty="0">
                <a:solidFill>
                  <a:srgbClr val="000000"/>
                </a:solidFill>
                <a:latin typeface="IBM Plex Sans"/>
              </a:rPr>
              <a:t>, are predominantly associated with ongoing or completed Bachelor’s degrees.</a:t>
            </a:r>
            <a:endParaRPr lang="en-US" dirty="0"/>
          </a:p>
          <a:p>
            <a:pPr lvl="2"/>
            <a:r>
              <a:rPr lang="en-US" b="1" dirty="0">
                <a:solidFill>
                  <a:srgbClr val="000000"/>
                </a:solidFill>
                <a:latin typeface="IBM Plex Sans"/>
              </a:rPr>
              <a:t>25-34 years</a:t>
            </a:r>
            <a:r>
              <a:rPr lang="en-US" dirty="0">
                <a:solidFill>
                  <a:srgbClr val="000000"/>
                </a:solidFill>
                <a:latin typeface="IBM Plex Sans"/>
              </a:rPr>
              <a:t> show a diverse mix of education levels, with a strong emphasis on Bachelor’s and Master’s degrees.</a:t>
            </a:r>
            <a:endParaRPr lang="en-US" dirty="0"/>
          </a:p>
          <a:p>
            <a:pPr lvl="2"/>
            <a:r>
              <a:rPr lang="en-US" dirty="0">
                <a:solidFill>
                  <a:srgbClr val="000000"/>
                </a:solidFill>
                <a:latin typeface="IBM Plex Sans"/>
              </a:rPr>
              <a:t>Older age groups (e.g., </a:t>
            </a:r>
            <a:r>
              <a:rPr lang="en-US" b="1" dirty="0">
                <a:solidFill>
                  <a:srgbClr val="000000"/>
                </a:solidFill>
                <a:latin typeface="IBM Plex Sans"/>
              </a:rPr>
              <a:t>45-54 years</a:t>
            </a:r>
            <a:r>
              <a:rPr lang="en-US" dirty="0">
                <a:solidFill>
                  <a:srgbClr val="000000"/>
                </a:solidFill>
                <a:latin typeface="IBM Plex Sans"/>
              </a:rPr>
              <a:t> and </a:t>
            </a:r>
            <a:r>
              <a:rPr lang="en-US" b="1" dirty="0">
                <a:solidFill>
                  <a:srgbClr val="000000"/>
                </a:solidFill>
                <a:latin typeface="IBM Plex Sans"/>
              </a:rPr>
              <a:t>55-64 years</a:t>
            </a:r>
            <a:r>
              <a:rPr lang="en-US" dirty="0">
                <a:solidFill>
                  <a:srgbClr val="000000"/>
                </a:solidFill>
                <a:latin typeface="IBM Plex Sans"/>
              </a:rPr>
              <a:t>) lean more towards advanced degrees or professional certifications.</a:t>
            </a:r>
          </a:p>
          <a:p>
            <a:endParaRPr lang="en-US" dirty="0"/>
          </a:p>
        </p:txBody>
      </p:sp>
      <p:pic>
        <p:nvPicPr>
          <p:cNvPr id="2" name="Picture 1" descr="A screenshot of a computer&#10;&#10;Description automatically generated">
            <a:extLst>
              <a:ext uri="{FF2B5EF4-FFF2-40B4-BE49-F238E27FC236}">
                <a16:creationId xmlns:a16="http://schemas.microsoft.com/office/drawing/2014/main" id="{9255B9E9-40E6-E96D-7BFD-52064D035593}"/>
              </a:ext>
            </a:extLst>
          </p:cNvPr>
          <p:cNvPicPr>
            <a:picLocks noChangeAspect="1"/>
          </p:cNvPicPr>
          <p:nvPr/>
        </p:nvPicPr>
        <p:blipFill>
          <a:blip r:embed="rId3"/>
          <a:stretch>
            <a:fillRect/>
          </a:stretch>
        </p:blipFill>
        <p:spPr>
          <a:xfrm>
            <a:off x="0" y="622344"/>
            <a:ext cx="7437120" cy="6076609"/>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C4E31-32FC-4A23-CEF9-98F0BB9F13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34EF5D-2E2A-7FE5-06C6-01ACAB1F420F}"/>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sp>
        <p:nvSpPr>
          <p:cNvPr id="10" name="Content Placeholder 2">
            <a:extLst>
              <a:ext uri="{FF2B5EF4-FFF2-40B4-BE49-F238E27FC236}">
                <a16:creationId xmlns:a16="http://schemas.microsoft.com/office/drawing/2014/main" id="{83F79416-0AFB-FC80-07E8-3CF2B4E7E798}"/>
              </a:ext>
            </a:extLst>
          </p:cNvPr>
          <p:cNvSpPr txBox="1">
            <a:spLocks/>
          </p:cNvSpPr>
          <p:nvPr/>
        </p:nvSpPr>
        <p:spPr>
          <a:xfrm>
            <a:off x="914400" y="2191385"/>
            <a:ext cx="10489276"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a:t>In Module 1 you have collected the job posting data using Job API in a file named “</a:t>
            </a:r>
            <a:r>
              <a:rPr lang="en-IN" sz="2400"/>
              <a:t>job-postings.xlsx</a:t>
            </a:r>
            <a:r>
              <a:rPr lang="en-US" sz="2200"/>
              <a:t>”. Present that data using a bar chart here. Order the bar chart in the descending order of the number of job postings.</a:t>
            </a:r>
            <a:endParaRPr lang="en-US" sz="2200" dirty="0"/>
          </a:p>
        </p:txBody>
      </p:sp>
    </p:spTree>
    <p:custDataLst>
      <p:tags r:id="rId1"/>
    </p:custDataLst>
    <p:extLst>
      <p:ext uri="{BB962C8B-B14F-4D97-AF65-F5344CB8AC3E}">
        <p14:creationId xmlns:p14="http://schemas.microsoft.com/office/powerpoint/2010/main" val="193537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B558-7141-B0CE-D399-712C1073BF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CF5900-71B3-70B0-7CF1-4A1C535AD04B}"/>
              </a:ext>
            </a:extLst>
          </p:cNvPr>
          <p:cNvSpPr>
            <a:spLocks noGrp="1"/>
          </p:cNvSpPr>
          <p:nvPr>
            <p:ph type="title"/>
          </p:nvPr>
        </p:nvSpPr>
        <p:spPr>
          <a:xfrm>
            <a:off x="538248" y="383051"/>
            <a:ext cx="5929053" cy="1325563"/>
          </a:xfrm>
        </p:spPr>
        <p:txBody>
          <a:bodyPr anchor="ctr">
            <a:normAutofit/>
          </a:bodyPr>
          <a:lstStyle/>
          <a:p>
            <a:r>
              <a:rPr lang="en-US" dirty="0"/>
              <a:t>POPULAR LANGUAGES</a:t>
            </a:r>
          </a:p>
        </p:txBody>
      </p:sp>
      <p:sp>
        <p:nvSpPr>
          <p:cNvPr id="7" name="Content Placeholder 2">
            <a:extLst>
              <a:ext uri="{FF2B5EF4-FFF2-40B4-BE49-F238E27FC236}">
                <a16:creationId xmlns:a16="http://schemas.microsoft.com/office/drawing/2014/main" id="{95B1AABA-34AF-B1F5-3C7F-11AEB9E03637}"/>
              </a:ext>
            </a:extLst>
          </p:cNvPr>
          <p:cNvSpPr txBox="1">
            <a:spLocks/>
          </p:cNvSpPr>
          <p:nvPr/>
        </p:nvSpPr>
        <p:spPr>
          <a:xfrm>
            <a:off x="641238" y="1615652"/>
            <a:ext cx="10525371" cy="28627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latin typeface="IBM Plex Sans"/>
              </a:rPr>
              <a:t>In Module 1 you have collected the job postings data using web scraping in a file named “</a:t>
            </a:r>
            <a:r>
              <a:rPr lang="en-IN" sz="2400" dirty="0">
                <a:latin typeface="IBM Plex Sans"/>
              </a:rPr>
              <a:t>popular-languages.csv</a:t>
            </a:r>
            <a:r>
              <a:rPr lang="en-US" sz="2200" dirty="0">
                <a:latin typeface="IBM Plex Sans"/>
              </a:rPr>
              <a:t>”. Present that data using a bar chart here. Order the bar chart in the descending order of salary.</a:t>
            </a:r>
          </a:p>
          <a:p>
            <a:pPr marL="0" indent="0">
              <a:buNone/>
            </a:pPr>
            <a:endParaRPr lang="en-US" sz="2200" dirty="0"/>
          </a:p>
          <a:p>
            <a:pPr marL="0" indent="0">
              <a:buNone/>
            </a:pPr>
            <a:endParaRPr lang="en-US" sz="2200" dirty="0"/>
          </a:p>
        </p:txBody>
      </p:sp>
      <p:pic>
        <p:nvPicPr>
          <p:cNvPr id="2" name="Picture 1">
            <a:extLst>
              <a:ext uri="{FF2B5EF4-FFF2-40B4-BE49-F238E27FC236}">
                <a16:creationId xmlns:a16="http://schemas.microsoft.com/office/drawing/2014/main" id="{8A5ADB33-9611-EBC2-1EB1-1EAEA6AFB931}"/>
              </a:ext>
            </a:extLst>
          </p:cNvPr>
          <p:cNvPicPr>
            <a:picLocks noChangeAspect="1"/>
          </p:cNvPicPr>
          <p:nvPr/>
        </p:nvPicPr>
        <p:blipFill>
          <a:blip r:embed="rId3"/>
          <a:stretch>
            <a:fillRect/>
          </a:stretch>
        </p:blipFill>
        <p:spPr>
          <a:xfrm>
            <a:off x="643465" y="2579110"/>
            <a:ext cx="10109201" cy="3765646"/>
          </a:xfrm>
          <a:prstGeom prst="rect">
            <a:avLst/>
          </a:prstGeom>
        </p:spPr>
      </p:pic>
    </p:spTree>
    <p:custDataLst>
      <p:tags r:id="rId1"/>
    </p:custDataLst>
    <p:extLst>
      <p:ext uri="{BB962C8B-B14F-4D97-AF65-F5344CB8AC3E}">
        <p14:creationId xmlns:p14="http://schemas.microsoft.com/office/powerpoint/2010/main" val="194590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endParaRPr lang="en-US" dirty="0"/>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285075" y="1803046"/>
            <a:ext cx="7068725" cy="446544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rgbClr val="000000"/>
                </a:solidFill>
                <a:latin typeface="IBM Plex Sans"/>
              </a:rPr>
              <a:t>The Stack Overflow Developer Survey provides critical insights into global developer trends.</a:t>
            </a:r>
            <a:endParaRPr lang="en-US" sz="2200" dirty="0"/>
          </a:p>
          <a:p>
            <a:r>
              <a:rPr lang="en-US" sz="2200" dirty="0">
                <a:solidFill>
                  <a:srgbClr val="000000"/>
                </a:solidFill>
                <a:latin typeface="IBM Plex Sans"/>
              </a:rPr>
              <a:t>Key trends were identified in programming languages, databases, platforms, and demographics.</a:t>
            </a:r>
            <a:endParaRPr lang="en-US" sz="2200"/>
          </a:p>
          <a:p>
            <a:pPr lvl="1"/>
            <a:r>
              <a:rPr lang="en-US" sz="1800" dirty="0">
                <a:solidFill>
                  <a:srgbClr val="000000"/>
                </a:solidFill>
                <a:latin typeface="IBM Plex Sans"/>
              </a:rPr>
              <a:t>Python, JavaScript, and Java dominate current programming use.</a:t>
            </a:r>
            <a:endParaRPr lang="en-US" sz="1800">
              <a:solidFill>
                <a:srgbClr val="000000"/>
              </a:solidFill>
            </a:endParaRPr>
          </a:p>
          <a:p>
            <a:pPr lvl="1"/>
            <a:r>
              <a:rPr lang="en-US" sz="1800" dirty="0">
                <a:solidFill>
                  <a:srgbClr val="000000"/>
                </a:solidFill>
                <a:latin typeface="IBM Plex Sans"/>
              </a:rPr>
              <a:t>Rising interest in Rust and TypeScript for future projects.</a:t>
            </a:r>
            <a:endParaRPr lang="en-US" sz="1800" dirty="0">
              <a:solidFill>
                <a:srgbClr val="000000"/>
              </a:solidFill>
            </a:endParaRPr>
          </a:p>
          <a:p>
            <a:pPr lvl="1"/>
            <a:r>
              <a:rPr lang="en-US" sz="1800">
                <a:solidFill>
                  <a:srgbClr val="000000"/>
                </a:solidFill>
                <a:latin typeface="IBM Plex Sans"/>
              </a:rPr>
              <a:t>MySQL and PostgreSQL lead among databases, with NoSQL on the rise.</a:t>
            </a:r>
          </a:p>
          <a:p>
            <a:r>
              <a:rPr lang="en-US" sz="2200">
                <a:solidFill>
                  <a:srgbClr val="000000"/>
                </a:solidFill>
                <a:latin typeface="IBM Plex Sans"/>
              </a:rPr>
              <a:t>Demographic analysis highlights a diverse respondent base, with a majority in the 25–34 age group.</a:t>
            </a:r>
            <a:endParaRPr lang="en-US" sz="2200"/>
          </a:p>
          <a:p>
            <a:r>
              <a:rPr lang="en-US" sz="2200" dirty="0">
                <a:solidFill>
                  <a:srgbClr val="000000"/>
                </a:solidFill>
                <a:latin typeface="IBM Plex Sans"/>
              </a:rPr>
              <a:t>Developers increasingly prioritize cloud-native tools and AI-ready platforms.</a:t>
            </a:r>
            <a:endParaRPr lang="en-US" sz="2200" dirty="0"/>
          </a:p>
          <a:p>
            <a:r>
              <a:rPr lang="en-US" sz="2200" dirty="0">
                <a:solidFill>
                  <a:srgbClr val="000000"/>
                </a:solidFill>
                <a:latin typeface="IBM Plex Sans"/>
              </a:rPr>
              <a:t>The analysis provides actionable insights for hiring managers, educators, and technology strategists.</a:t>
            </a:r>
            <a:endParaRPr lang="en-US" sz="2200" dirty="0"/>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solidFill>
                  <a:srgbClr val="000000"/>
                </a:solidFill>
                <a:latin typeface="IBM Plex Mono Text"/>
              </a:rPr>
              <a:t>This project analyzes the Stack Overflow Developer Survey to uncover key trends in the global developer ecosystem.</a:t>
            </a:r>
            <a:endParaRPr lang="en-US" sz="2200" dirty="0">
              <a:solidFill>
                <a:schemeClr val="tx1"/>
              </a:solidFill>
            </a:endParaRPr>
          </a:p>
          <a:p>
            <a:r>
              <a:rPr lang="en-US" sz="2200">
                <a:solidFill>
                  <a:srgbClr val="000000"/>
                </a:solidFill>
                <a:latin typeface="IBM Plex Mono Text"/>
              </a:rPr>
              <a:t>The purpose is to provide actionable insights for decision-makers, including hiring managers, educators, and technology leaders.</a:t>
            </a:r>
            <a:endParaRPr lang="en-US" sz="2200">
              <a:solidFill>
                <a:srgbClr val="000000"/>
              </a:solidFill>
            </a:endParaRPr>
          </a:p>
          <a:p>
            <a:r>
              <a:rPr lang="en-US" sz="2200">
                <a:solidFill>
                  <a:srgbClr val="000000"/>
                </a:solidFill>
                <a:latin typeface="IBM Plex Mono Text"/>
              </a:rPr>
              <a:t>The analysis focuses on current and future technology trends, developer demographics, and preferences across programming languages, databases, and platforms.</a:t>
            </a:r>
            <a:endParaRPr lang="en-US" sz="2200">
              <a:solidFill>
                <a:srgbClr val="000000"/>
              </a:solidFill>
            </a:endParaRPr>
          </a:p>
          <a:p>
            <a:r>
              <a:rPr lang="en-US" sz="2200">
                <a:solidFill>
                  <a:srgbClr val="000000"/>
                </a:solidFill>
                <a:latin typeface="IBM Plex Mono Text"/>
              </a:rPr>
              <a:t>The target audience includes industry professionals, educators, and organizations seeking to understand developer needs and market trends.</a:t>
            </a:r>
            <a:endParaRPr lang="en-US" sz="2200">
              <a:solidFill>
                <a:srgbClr val="000000"/>
              </a:solidFill>
            </a:endParaRPr>
          </a:p>
          <a:p>
            <a:pPr lvl="1"/>
            <a:r>
              <a:rPr lang="en-US" sz="1800">
                <a:solidFill>
                  <a:srgbClr val="000000"/>
                </a:solidFill>
                <a:latin typeface="IBM Plex Mono Text"/>
              </a:rPr>
              <a:t>Data-driven insights help refine hiring strategies, technology adoption, and curriculum development.</a:t>
            </a:r>
            <a:endParaRPr lang="en-US" sz="1800">
              <a:solidFill>
                <a:srgbClr val="000000"/>
              </a:solidFill>
            </a:endParaRPr>
          </a:p>
          <a:p>
            <a:pPr lvl="1"/>
            <a:r>
              <a:rPr lang="en-US" sz="1800" dirty="0">
                <a:solidFill>
                  <a:srgbClr val="000000"/>
                </a:solidFill>
                <a:latin typeface="IBM Plex Mono Text"/>
              </a:rPr>
              <a:t>Understanding developer demographics aids in aligning technology roadmaps with user preferences.</a:t>
            </a:r>
            <a:endParaRPr lang="en-US" sz="1800" dirty="0">
              <a:solidFill>
                <a:srgbClr val="000000"/>
              </a:solidFill>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285075" y="1825625"/>
            <a:ext cx="7068725" cy="435133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solidFill>
                  <a:srgbClr val="000000"/>
                </a:solidFill>
                <a:latin typeface="IBM Plex Sans"/>
              </a:rPr>
              <a:t>The dataset used for analysis is the Stack Overflow Developer Survey, a comprehensive global dataset from 2024.</a:t>
            </a:r>
            <a:endParaRPr lang="en-US" sz="2200"/>
          </a:p>
          <a:p>
            <a:r>
              <a:rPr lang="en-US" sz="2200">
                <a:solidFill>
                  <a:srgbClr val="000000"/>
                </a:solidFill>
                <a:latin typeface="IBM Plex Sans"/>
              </a:rPr>
              <a:t>Data was collected through an extensive online survey targeting developers and technology professionals worldwide.</a:t>
            </a:r>
            <a:endParaRPr lang="en-US" sz="2200">
              <a:solidFill>
                <a:srgbClr val="000000"/>
              </a:solidFill>
            </a:endParaRPr>
          </a:p>
          <a:p>
            <a:r>
              <a:rPr lang="en-US" sz="2200" dirty="0">
                <a:solidFill>
                  <a:srgbClr val="000000"/>
                </a:solidFill>
                <a:latin typeface="IBM Plex Sans"/>
              </a:rPr>
              <a:t>Key data wrangling steps included:</a:t>
            </a:r>
          </a:p>
          <a:p>
            <a:pPr lvl="1"/>
            <a:r>
              <a:rPr lang="en-US" sz="1800">
                <a:solidFill>
                  <a:srgbClr val="000000"/>
                </a:solidFill>
                <a:latin typeface="IBM Plex Sans"/>
              </a:rPr>
              <a:t>Cleaning and normalizing the data to handle missing or inconsistent entries.</a:t>
            </a:r>
          </a:p>
          <a:p>
            <a:pPr lvl="1"/>
            <a:r>
              <a:rPr lang="en-US" sz="1800" dirty="0">
                <a:solidFill>
                  <a:srgbClr val="000000"/>
                </a:solidFill>
                <a:latin typeface="IBM Plex Sans"/>
              </a:rPr>
              <a:t>Removing duplicate rows and imputing missing values where necessary.</a:t>
            </a:r>
            <a:endParaRPr lang="en-US" dirty="0">
              <a:latin typeface="IBM Plex Sans"/>
            </a:endParaRPr>
          </a:p>
          <a:p>
            <a:r>
              <a:rPr lang="en-US" sz="2200" dirty="0">
                <a:solidFill>
                  <a:srgbClr val="000000"/>
                </a:solidFill>
                <a:latin typeface="IBM Plex Sans"/>
              </a:rPr>
              <a:t>Data was analyzed using Python, IBM Cognos Analytics, and Google Looker Studio for visualizations.</a:t>
            </a:r>
            <a:endParaRPr lang="en-US" dirty="0"/>
          </a:p>
          <a:p>
            <a:pPr lvl="1"/>
            <a:r>
              <a:rPr lang="en-US" sz="1800" dirty="0">
                <a:solidFill>
                  <a:srgbClr val="000000"/>
                </a:solidFill>
                <a:latin typeface="IBM Plex Sans"/>
              </a:rPr>
              <a:t>Bar charts, stacked charts, scatter plots, and dashboards were utilized for clear insights.</a:t>
            </a:r>
          </a:p>
          <a:p>
            <a:pPr lvl="1"/>
            <a:r>
              <a:rPr lang="en-US" sz="1800" dirty="0">
                <a:solidFill>
                  <a:srgbClr val="000000"/>
                </a:solidFill>
                <a:latin typeface="IBM Plex Sans"/>
              </a:rPr>
              <a:t>The analysis focused on programming languages, databases, demographics, and future trends.</a:t>
            </a:r>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979655" y="1831709"/>
            <a:ext cx="3194581"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121356" y="-103364"/>
            <a:ext cx="2212623" cy="620008"/>
          </a:xfrm>
        </p:spPr>
        <p:txBody>
          <a:bodyPr anchor="ctr">
            <a:normAutofit fontScale="90000"/>
          </a:bodyPr>
          <a:lstStyle/>
          <a:p>
            <a:r>
              <a:rPr lang="en-US" dirty="0">
                <a:latin typeface="IBM Plex Sans SemiBold"/>
              </a:rPr>
              <a:t>RESULTS</a:t>
            </a:r>
            <a:endParaRPr lang="en-US" dirty="0"/>
          </a:p>
        </p:txBody>
      </p:sp>
      <p:sp>
        <p:nvSpPr>
          <p:cNvPr id="4" name="TextBox 3">
            <a:extLst>
              <a:ext uri="{FF2B5EF4-FFF2-40B4-BE49-F238E27FC236}">
                <a16:creationId xmlns:a16="http://schemas.microsoft.com/office/drawing/2014/main" id="{F4C14922-1638-C5F3-C282-A93178D88BFA}"/>
              </a:ext>
            </a:extLst>
          </p:cNvPr>
          <p:cNvSpPr txBox="1"/>
          <p:nvPr/>
        </p:nvSpPr>
        <p:spPr>
          <a:xfrm>
            <a:off x="11291" y="603955"/>
            <a:ext cx="12175064"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Programming Language Trends</a:t>
            </a:r>
          </a:p>
          <a:p>
            <a:pPr>
              <a:buFont typeface=""/>
              <a:buChar char="•"/>
            </a:pPr>
            <a:r>
              <a:rPr lang="en-US" b="1" dirty="0"/>
              <a:t>Current Trends:</a:t>
            </a:r>
            <a:r>
              <a:rPr lang="en-US" dirty="0"/>
              <a:t> The top 10 programming languages used by respondents include Python, JavaScript, and Java, with Python leading due to its versatility in data science and web development.</a:t>
            </a:r>
          </a:p>
          <a:p>
            <a:pPr>
              <a:buFont typeface=""/>
              <a:buChar char="•"/>
            </a:pPr>
            <a:r>
              <a:rPr lang="en-US" b="1" dirty="0"/>
              <a:t>Future Trends:</a:t>
            </a:r>
            <a:r>
              <a:rPr lang="en-US" dirty="0"/>
              <a:t> Respondents expressed a strong desire to learn Go, Rust, and TypeScript, indicating a shift towards modern and efficient languages.</a:t>
            </a:r>
          </a:p>
          <a:p>
            <a:endParaRPr lang="en-US" dirty="0"/>
          </a:p>
          <a:p>
            <a:r>
              <a:rPr lang="en-US" b="1" dirty="0">
                <a:solidFill>
                  <a:srgbClr val="000000"/>
                </a:solidFill>
                <a:ea typeface="+mn-lt"/>
                <a:cs typeface="+mn-lt"/>
              </a:rPr>
              <a:t>Database Trends</a:t>
            </a:r>
            <a:endParaRPr lang="en-US" dirty="0"/>
          </a:p>
          <a:p>
            <a:pPr marL="285750" indent="-285750">
              <a:buFont typeface="Arial"/>
              <a:buChar char="•"/>
            </a:pPr>
            <a:r>
              <a:rPr lang="en-US" b="1" dirty="0">
                <a:solidFill>
                  <a:srgbClr val="000000"/>
                </a:solidFill>
                <a:ea typeface="+mn-lt"/>
                <a:cs typeface="+mn-lt"/>
              </a:rPr>
              <a:t>Current Use:</a:t>
            </a:r>
            <a:r>
              <a:rPr lang="en-US" dirty="0">
                <a:solidFill>
                  <a:srgbClr val="000000"/>
                </a:solidFill>
                <a:ea typeface="+mn-lt"/>
                <a:cs typeface="+mn-lt"/>
              </a:rPr>
              <a:t> SQL-based databases like MySQL, PostgreSQL, and SQLite dominate usage.</a:t>
            </a:r>
            <a:endParaRPr lang="en-US" dirty="0"/>
          </a:p>
          <a:p>
            <a:pPr marL="285750" indent="-285750">
              <a:buFont typeface="Arial"/>
              <a:buChar char="•"/>
            </a:pPr>
            <a:r>
              <a:rPr lang="en-US" b="1" dirty="0">
                <a:solidFill>
                  <a:srgbClr val="000000"/>
                </a:solidFill>
                <a:ea typeface="+mn-lt"/>
                <a:cs typeface="+mn-lt"/>
              </a:rPr>
              <a:t>Future Demand:</a:t>
            </a:r>
            <a:r>
              <a:rPr lang="en-US" dirty="0">
                <a:solidFill>
                  <a:srgbClr val="000000"/>
                </a:solidFill>
                <a:ea typeface="+mn-lt"/>
                <a:cs typeface="+mn-lt"/>
              </a:rPr>
              <a:t> Cloud-based databases, such as Firebase and Amazon DynamoDB, are gaining popularity for their scalability.</a:t>
            </a:r>
            <a:endParaRPr lang="en-US" dirty="0"/>
          </a:p>
          <a:p>
            <a:r>
              <a:rPr lang="en-US" b="1" dirty="0">
                <a:solidFill>
                  <a:srgbClr val="000000"/>
                </a:solidFill>
                <a:ea typeface="+mn-lt"/>
                <a:cs typeface="+mn-lt"/>
              </a:rPr>
              <a:t>Demographics</a:t>
            </a:r>
            <a:endParaRPr lang="en-US" dirty="0"/>
          </a:p>
          <a:p>
            <a:pPr marL="285750" indent="-285750">
              <a:buFont typeface="Arial"/>
              <a:buChar char="•"/>
            </a:pPr>
            <a:r>
              <a:rPr lang="en-US" b="1" dirty="0">
                <a:solidFill>
                  <a:srgbClr val="000000"/>
                </a:solidFill>
                <a:ea typeface="+mn-lt"/>
                <a:cs typeface="+mn-lt"/>
              </a:rPr>
              <a:t>Age Groups:</a:t>
            </a:r>
            <a:r>
              <a:rPr lang="en-US" dirty="0">
                <a:solidFill>
                  <a:srgbClr val="000000"/>
                </a:solidFill>
                <a:ea typeface="+mn-lt"/>
                <a:cs typeface="+mn-lt"/>
              </a:rPr>
              <a:t> The majority of respondents are aged 25-34, reflecting the tech industry's younger workforce.</a:t>
            </a:r>
            <a:endParaRPr lang="en-US" dirty="0"/>
          </a:p>
          <a:p>
            <a:pPr marL="285750" indent="-285750">
              <a:buFont typeface="Arial"/>
              <a:buChar char="•"/>
            </a:pPr>
            <a:r>
              <a:rPr lang="en-US" b="1" dirty="0">
                <a:solidFill>
                  <a:srgbClr val="000000"/>
                </a:solidFill>
                <a:ea typeface="+mn-lt"/>
                <a:cs typeface="+mn-lt"/>
              </a:rPr>
              <a:t>Education Levels:</a:t>
            </a:r>
            <a:r>
              <a:rPr lang="en-US" dirty="0">
                <a:solidFill>
                  <a:srgbClr val="000000"/>
                </a:solidFill>
                <a:ea typeface="+mn-lt"/>
                <a:cs typeface="+mn-lt"/>
              </a:rPr>
              <a:t> Most respondents have a Bachelor's or equivalent degree, with a growing number pursuing self-learning paths.</a:t>
            </a:r>
            <a:endParaRPr lang="en-US" dirty="0"/>
          </a:p>
          <a:p>
            <a:r>
              <a:rPr lang="en-US" b="1" dirty="0">
                <a:solidFill>
                  <a:srgbClr val="000000"/>
                </a:solidFill>
                <a:ea typeface="+mn-lt"/>
                <a:cs typeface="+mn-lt"/>
              </a:rPr>
              <a:t>Compensation and Satisfaction</a:t>
            </a:r>
            <a:endParaRPr lang="en-US" dirty="0"/>
          </a:p>
          <a:p>
            <a:pPr marL="285750" indent="-285750">
              <a:buFont typeface="Arial"/>
              <a:buChar char="•"/>
            </a:pPr>
            <a:r>
              <a:rPr lang="en-US" b="1" dirty="0">
                <a:solidFill>
                  <a:srgbClr val="000000"/>
                </a:solidFill>
                <a:ea typeface="+mn-lt"/>
                <a:cs typeface="+mn-lt"/>
              </a:rPr>
              <a:t>Insights:</a:t>
            </a:r>
            <a:r>
              <a:rPr lang="en-US" dirty="0">
                <a:solidFill>
                  <a:srgbClr val="000000"/>
                </a:solidFill>
                <a:ea typeface="+mn-lt"/>
                <a:cs typeface="+mn-lt"/>
              </a:rPr>
              <a:t> Higher compensation is correlated with job satisfaction, particularly among developers with extensive experience.</a:t>
            </a:r>
            <a:endParaRPr lang="en-US" dirty="0"/>
          </a:p>
          <a:p>
            <a:r>
              <a:rPr lang="en-US" b="1" dirty="0">
                <a:solidFill>
                  <a:srgbClr val="000000"/>
                </a:solidFill>
                <a:ea typeface="+mn-lt"/>
                <a:cs typeface="+mn-lt"/>
              </a:rPr>
              <a:t>Key Dashboards</a:t>
            </a:r>
            <a:endParaRPr lang="en-US"/>
          </a:p>
          <a:p>
            <a:pPr marL="285750" indent="-285750">
              <a:buFont typeface="Arial"/>
              <a:buChar char="•"/>
            </a:pPr>
            <a:r>
              <a:rPr lang="en-US" b="1" dirty="0">
                <a:solidFill>
                  <a:srgbClr val="000000"/>
                </a:solidFill>
                <a:ea typeface="+mn-lt"/>
                <a:cs typeface="+mn-lt"/>
              </a:rPr>
              <a:t>Current Technology Usage:</a:t>
            </a:r>
            <a:r>
              <a:rPr lang="en-US" dirty="0">
                <a:solidFill>
                  <a:srgbClr val="000000"/>
                </a:solidFill>
                <a:ea typeface="+mn-lt"/>
                <a:cs typeface="+mn-lt"/>
              </a:rPr>
              <a:t> Visualizations show widespread adoption of established tools like Git, IBM Cognos analytics, and Docker.</a:t>
            </a:r>
            <a:endParaRPr lang="en-US" dirty="0"/>
          </a:p>
          <a:p>
            <a:pPr marL="285750" indent="-285750">
              <a:buFont typeface="Arial"/>
              <a:buChar char="•"/>
            </a:pPr>
            <a:r>
              <a:rPr lang="en-US" b="1" dirty="0">
                <a:solidFill>
                  <a:srgbClr val="000000"/>
                </a:solidFill>
                <a:ea typeface="+mn-lt"/>
                <a:cs typeface="+mn-lt"/>
              </a:rPr>
              <a:t>Future Technology Trends:</a:t>
            </a:r>
            <a:r>
              <a:rPr lang="en-US" dirty="0">
                <a:solidFill>
                  <a:srgbClr val="000000"/>
                </a:solidFill>
                <a:ea typeface="+mn-lt"/>
                <a:cs typeface="+mn-lt"/>
              </a:rPr>
              <a:t> Respondents aim to adopt cloud platforms and advanced AI tools.</a:t>
            </a:r>
            <a:endParaRPr lang="en-US" dirty="0"/>
          </a:p>
          <a:p>
            <a:pPr marL="285750" indent="-285750">
              <a:buFont typeface="Arial"/>
              <a:buChar char="•"/>
            </a:pPr>
            <a:r>
              <a:rPr lang="en-US" b="1" dirty="0">
                <a:solidFill>
                  <a:srgbClr val="000000"/>
                </a:solidFill>
                <a:ea typeface="+mn-lt"/>
                <a:cs typeface="+mn-lt"/>
              </a:rPr>
              <a:t>Demographics:</a:t>
            </a:r>
            <a:r>
              <a:rPr lang="en-US" dirty="0">
                <a:solidFill>
                  <a:srgbClr val="000000"/>
                </a:solidFill>
                <a:ea typeface="+mn-lt"/>
                <a:cs typeface="+mn-lt"/>
              </a:rPr>
              <a:t> Regional data highlights the largest developer populations in the USA, India, and Germany.</a:t>
            </a:r>
            <a:endParaRPr lang="en-US" dirty="0"/>
          </a:p>
          <a:p>
            <a:pPr>
              <a:buFont typeface=""/>
            </a:pPr>
            <a:endParaRPr lang="en-US" dirty="0"/>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838200" y="365125"/>
            <a:ext cx="10515600" cy="1325563"/>
          </a:xfrm>
        </p:spPr>
        <p:txBody>
          <a:bodyPr/>
          <a:lstStyle/>
          <a:p>
            <a:r>
              <a:rPr lang="en-US" dirty="0"/>
              <a:t>PROGRAMMING LANGUAGE TRENDS</a:t>
            </a:r>
          </a:p>
        </p:txBody>
      </p:sp>
      <p:sp>
        <p:nvSpPr>
          <p:cNvPr id="8" name="Content Placeholder 2">
            <a:extLst>
              <a:ext uri="{FF2B5EF4-FFF2-40B4-BE49-F238E27FC236}">
                <a16:creationId xmlns:a16="http://schemas.microsoft.com/office/drawing/2014/main" id="{54B8C8AD-F58A-1F17-9CA2-E737E1949923}"/>
              </a:ext>
            </a:extLst>
          </p:cNvPr>
          <p:cNvSpPr>
            <a:spLocks noGrp="1"/>
          </p:cNvSpPr>
          <p:nvPr>
            <p:ph sz="half" idx="1"/>
          </p:nvPr>
        </p:nvSpPr>
        <p:spPr>
          <a:xfrm>
            <a:off x="825104" y="1718381"/>
            <a:ext cx="2217354" cy="609183"/>
          </a:xfrm>
        </p:spPr>
        <p:txBody>
          <a:bodyPr/>
          <a:lstStyle/>
          <a:p>
            <a:pPr marL="0" indent="0">
              <a:buNone/>
            </a:pPr>
            <a:r>
              <a:rPr lang="en-US" dirty="0"/>
              <a:t>Current Year</a:t>
            </a:r>
          </a:p>
        </p:txBody>
      </p:sp>
      <p:sp>
        <p:nvSpPr>
          <p:cNvPr id="9" name="Content Placeholder 3">
            <a:extLst>
              <a:ext uri="{FF2B5EF4-FFF2-40B4-BE49-F238E27FC236}">
                <a16:creationId xmlns:a16="http://schemas.microsoft.com/office/drawing/2014/main" id="{D9FB3B79-D3E9-99FC-ECF2-28CCBF64752F}"/>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pic>
        <p:nvPicPr>
          <p:cNvPr id="3" name="Picture 2" descr="A graph with numbers and lines&#10;&#10;Description automatically generated">
            <a:extLst>
              <a:ext uri="{FF2B5EF4-FFF2-40B4-BE49-F238E27FC236}">
                <a16:creationId xmlns:a16="http://schemas.microsoft.com/office/drawing/2014/main" id="{1516554C-D3E7-EA19-2FD1-3DC6E725B956}"/>
              </a:ext>
            </a:extLst>
          </p:cNvPr>
          <p:cNvPicPr>
            <a:picLocks noChangeAspect="1"/>
          </p:cNvPicPr>
          <p:nvPr/>
        </p:nvPicPr>
        <p:blipFill>
          <a:blip r:embed="rId3"/>
          <a:stretch>
            <a:fillRect/>
          </a:stretch>
        </p:blipFill>
        <p:spPr>
          <a:xfrm>
            <a:off x="825177" y="2326493"/>
            <a:ext cx="5058838" cy="3824967"/>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0B82AD0C-809B-632C-AA6A-DB78E1E27ACB}"/>
              </a:ext>
            </a:extLst>
          </p:cNvPr>
          <p:cNvPicPr>
            <a:picLocks noChangeAspect="1"/>
          </p:cNvPicPr>
          <p:nvPr/>
        </p:nvPicPr>
        <p:blipFill>
          <a:blip r:embed="rId4"/>
          <a:stretch>
            <a:fillRect/>
          </a:stretch>
        </p:blipFill>
        <p:spPr>
          <a:xfrm>
            <a:off x="6089904" y="2316785"/>
            <a:ext cx="6102096" cy="3833773"/>
          </a:xfrm>
          <a:prstGeom prst="rect">
            <a:avLst/>
          </a:prstGeom>
        </p:spPr>
      </p:pic>
    </p:spTree>
    <p:custDataLst>
      <p:tags r:id="rId1"/>
    </p:custDataLst>
    <p:extLst>
      <p:ext uri="{BB962C8B-B14F-4D97-AF65-F5344CB8AC3E}">
        <p14:creationId xmlns:p14="http://schemas.microsoft.com/office/powerpoint/2010/main" val="368446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838200" y="365125"/>
            <a:ext cx="10515600" cy="1325563"/>
          </a:xfrm>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0E85DDBB-31B7-4F81-1E76-90009348F1DE}"/>
              </a:ext>
            </a:extLst>
          </p:cNvPr>
          <p:cNvSpPr>
            <a:spLocks noGrp="1"/>
          </p:cNvSpPr>
          <p:nvPr>
            <p:ph sz="half" idx="1"/>
          </p:nvPr>
        </p:nvSpPr>
        <p:spPr>
          <a:xfrm>
            <a:off x="813816" y="1825625"/>
            <a:ext cx="5181600" cy="4351338"/>
          </a:xfrm>
        </p:spPr>
        <p:txBody>
          <a:bodyPr vert="horz" lIns="91440" tIns="45720" rIns="91440" bIns="45720" rtlCol="0" anchor="t">
            <a:normAutofit fontScale="62500" lnSpcReduction="20000"/>
          </a:bodyPr>
          <a:lstStyle/>
          <a:p>
            <a:pPr marL="0" indent="0">
              <a:buNone/>
            </a:pPr>
            <a:r>
              <a:rPr lang="en-US" dirty="0"/>
              <a:t>Findings</a:t>
            </a:r>
          </a:p>
          <a:p>
            <a:pPr marL="0" indent="0">
              <a:buNone/>
            </a:pPr>
            <a:endParaRPr lang="en-US" dirty="0"/>
          </a:p>
          <a:p>
            <a:r>
              <a:rPr lang="en-US" b="1" dirty="0">
                <a:solidFill>
                  <a:srgbClr val="000000"/>
                </a:solidFill>
                <a:latin typeface="IBM Plex Sans"/>
              </a:rPr>
              <a:t>Dominance of Popular Languages:</a:t>
            </a:r>
          </a:p>
          <a:p>
            <a:pPr lvl="1">
              <a:buFont typeface="Courier New"/>
              <a:buChar char="o"/>
            </a:pPr>
            <a:r>
              <a:rPr lang="en-US" dirty="0">
                <a:solidFill>
                  <a:srgbClr val="000000"/>
                </a:solidFill>
                <a:latin typeface="IBM Plex Sans"/>
              </a:rPr>
              <a:t>Languages like JavaScript, Python, and SQL continue to dominate both current and desired usage, indicating their widespread adoption across industries.</a:t>
            </a:r>
            <a:endParaRPr lang="en-US"/>
          </a:p>
          <a:p>
            <a:endParaRPr lang="en-US" dirty="0"/>
          </a:p>
          <a:p>
            <a:r>
              <a:rPr lang="en-US" b="1" dirty="0">
                <a:solidFill>
                  <a:srgbClr val="000000"/>
                </a:solidFill>
                <a:latin typeface="IBM Plex Sans"/>
              </a:rPr>
              <a:t>Emerging Trends:</a:t>
            </a:r>
          </a:p>
          <a:p>
            <a:pPr lvl="1">
              <a:buFont typeface="Courier New"/>
              <a:buChar char="o"/>
            </a:pPr>
            <a:r>
              <a:rPr lang="en-US" dirty="0">
                <a:solidFill>
                  <a:srgbClr val="000000"/>
                </a:solidFill>
                <a:latin typeface="IBM Plex Sans"/>
              </a:rPr>
              <a:t>Growth in interest for newer or specialized languages like Rust and Kotlin for future projects showcases a shift toward performance and developer-friendly technologies.</a:t>
            </a:r>
            <a:br>
              <a:rPr lang="en-US" dirty="0"/>
            </a:br>
            <a:endParaRPr lang="en-US"/>
          </a:p>
          <a:p>
            <a:r>
              <a:rPr lang="en-US" b="1" dirty="0">
                <a:solidFill>
                  <a:srgbClr val="000000"/>
                </a:solidFill>
                <a:latin typeface="IBM Plex Sans"/>
              </a:rPr>
              <a:t>Decline in Traditional Languages:</a:t>
            </a:r>
          </a:p>
          <a:p>
            <a:pPr lvl="1">
              <a:buFont typeface="Courier New"/>
              <a:buChar char="o"/>
            </a:pPr>
            <a:r>
              <a:rPr lang="en-US" dirty="0">
                <a:solidFill>
                  <a:srgbClr val="000000"/>
                </a:solidFill>
                <a:latin typeface="IBM Plex Sans"/>
              </a:rPr>
              <a:t>Older languages like PHP and Visual Basic show reduced preference, indicating a shift away from legacy technologies.</a:t>
            </a:r>
            <a:endParaRPr lang="en-US" dirty="0"/>
          </a:p>
          <a:p>
            <a:endParaRPr lang="en-US" dirty="0"/>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72200" y="1825625"/>
            <a:ext cx="5181600" cy="4351338"/>
          </a:xfrm>
        </p:spPr>
        <p:txBody>
          <a:bodyPr vert="horz" lIns="91440" tIns="45720" rIns="91440" bIns="45720" rtlCol="0" anchor="t">
            <a:normAutofit fontScale="62500" lnSpcReduction="20000"/>
          </a:bodyPr>
          <a:lstStyle/>
          <a:p>
            <a:pPr marL="0" indent="0">
              <a:buNone/>
            </a:pPr>
            <a:r>
              <a:rPr lang="en-US" dirty="0"/>
              <a:t>Implications</a:t>
            </a:r>
          </a:p>
          <a:p>
            <a:pPr marL="0" indent="0">
              <a:buNone/>
            </a:pPr>
            <a:endParaRPr lang="en-US" dirty="0"/>
          </a:p>
          <a:p>
            <a:r>
              <a:rPr lang="en-US" b="1" dirty="0">
                <a:solidFill>
                  <a:srgbClr val="000000"/>
                </a:solidFill>
                <a:latin typeface="IBM Plex Sans"/>
              </a:rPr>
              <a:t>Upskilling Opportunities:</a:t>
            </a:r>
          </a:p>
          <a:p>
            <a:pPr lvl="1">
              <a:buFont typeface="Courier New"/>
              <a:buChar char="o"/>
            </a:pPr>
            <a:r>
              <a:rPr lang="en-US" dirty="0">
                <a:solidFill>
                  <a:srgbClr val="000000"/>
                </a:solidFill>
                <a:latin typeface="IBM Plex Sans"/>
              </a:rPr>
              <a:t>Developers should prioritize learning in-demand languages like Python and JavaScript to stay competitive in the market.</a:t>
            </a:r>
            <a:endParaRPr lang="en-US"/>
          </a:p>
          <a:p>
            <a:endParaRPr lang="en-US" dirty="0"/>
          </a:p>
          <a:p>
            <a:r>
              <a:rPr lang="en-US" b="1" dirty="0">
                <a:solidFill>
                  <a:srgbClr val="000000"/>
                </a:solidFill>
                <a:latin typeface="IBM Plex Sans"/>
              </a:rPr>
              <a:t>Focus for Organizations:</a:t>
            </a:r>
          </a:p>
          <a:p>
            <a:pPr lvl="1">
              <a:buFont typeface="Courier New"/>
              <a:buChar char="o"/>
            </a:pPr>
            <a:r>
              <a:rPr lang="en-US" dirty="0">
                <a:solidFill>
                  <a:srgbClr val="000000"/>
                </a:solidFill>
                <a:latin typeface="IBM Plex Sans"/>
              </a:rPr>
              <a:t>Businesses need to align their tech stack with developer preferences for better talent acquisition and retention.</a:t>
            </a:r>
            <a:endParaRPr lang="en-US"/>
          </a:p>
          <a:p>
            <a:endParaRPr lang="en-US" dirty="0"/>
          </a:p>
          <a:p>
            <a:r>
              <a:rPr lang="en-US" b="1" dirty="0">
                <a:solidFill>
                  <a:srgbClr val="000000"/>
                </a:solidFill>
                <a:latin typeface="IBM Plex Sans"/>
              </a:rPr>
              <a:t>Educational Insights:</a:t>
            </a:r>
          </a:p>
          <a:p>
            <a:pPr lvl="1">
              <a:buFont typeface="Courier New"/>
              <a:buChar char="o"/>
            </a:pPr>
            <a:r>
              <a:rPr lang="en-US" dirty="0">
                <a:solidFill>
                  <a:srgbClr val="000000"/>
                </a:solidFill>
                <a:latin typeface="IBM Plex Sans"/>
              </a:rPr>
              <a:t>Training institutions can tailor their courses to include emerging languages like Kotlin and Rust to meet future industry needs.</a:t>
            </a:r>
            <a:endParaRPr lang="en-US"/>
          </a:p>
          <a:p>
            <a:endParaRPr lang="en-US" dirty="0"/>
          </a:p>
        </p:txBody>
      </p:sp>
    </p:spTree>
    <p:custDataLst>
      <p:tags r:id="rId1"/>
    </p:custDataLst>
    <p:extLst>
      <p:ext uri="{BB962C8B-B14F-4D97-AF65-F5344CB8AC3E}">
        <p14:creationId xmlns:p14="http://schemas.microsoft.com/office/powerpoint/2010/main" val="37012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0F35-C02C-0C12-3664-049CAC5A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430B-2D6C-26E3-5D00-4D061A250E06}"/>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6C2B3FA5-2985-EAFB-8885-6820D4058AF4}"/>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30E0AA0B-A66B-F896-65D9-69DDA700D8E7}"/>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pic>
        <p:nvPicPr>
          <p:cNvPr id="7" name="Picture 6" descr="A screenshot of a computer&#10;&#10;Description automatically generated">
            <a:extLst>
              <a:ext uri="{FF2B5EF4-FFF2-40B4-BE49-F238E27FC236}">
                <a16:creationId xmlns:a16="http://schemas.microsoft.com/office/drawing/2014/main" id="{E605FD3F-6922-240E-3BEF-464EAD5FF0DE}"/>
              </a:ext>
            </a:extLst>
          </p:cNvPr>
          <p:cNvPicPr>
            <a:picLocks noChangeAspect="1"/>
          </p:cNvPicPr>
          <p:nvPr/>
        </p:nvPicPr>
        <p:blipFill>
          <a:blip r:embed="rId3"/>
          <a:stretch>
            <a:fillRect/>
          </a:stretch>
        </p:blipFill>
        <p:spPr>
          <a:xfrm>
            <a:off x="0" y="2298497"/>
            <a:ext cx="5998464" cy="4034941"/>
          </a:xfrm>
          <a:prstGeom prst="rect">
            <a:avLst/>
          </a:prstGeom>
        </p:spPr>
      </p:pic>
      <p:pic>
        <p:nvPicPr>
          <p:cNvPr id="8" name="Picture 7" descr="A graph of data&#10;&#10;Description automatically generated">
            <a:extLst>
              <a:ext uri="{FF2B5EF4-FFF2-40B4-BE49-F238E27FC236}">
                <a16:creationId xmlns:a16="http://schemas.microsoft.com/office/drawing/2014/main" id="{8F7A10FB-1539-DE5B-29C7-CDCCFB0A8348}"/>
              </a:ext>
            </a:extLst>
          </p:cNvPr>
          <p:cNvPicPr>
            <a:picLocks noChangeAspect="1"/>
          </p:cNvPicPr>
          <p:nvPr/>
        </p:nvPicPr>
        <p:blipFill>
          <a:blip r:embed="rId4"/>
          <a:stretch>
            <a:fillRect/>
          </a:stretch>
        </p:blipFill>
        <p:spPr>
          <a:xfrm>
            <a:off x="6077712" y="2328977"/>
            <a:ext cx="5986272" cy="4004461"/>
          </a:xfrm>
          <a:prstGeom prst="rect">
            <a:avLst/>
          </a:prstGeom>
        </p:spPr>
      </p:pic>
    </p:spTree>
    <p:custDataLst>
      <p:tags r:id="rId1"/>
    </p:custDataLst>
    <p:extLst>
      <p:ext uri="{BB962C8B-B14F-4D97-AF65-F5344CB8AC3E}">
        <p14:creationId xmlns:p14="http://schemas.microsoft.com/office/powerpoint/2010/main" val="1502887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2.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6</TotalTime>
  <Words>347</Words>
  <Application>Microsoft Office PowerPoint</Application>
  <PresentationFormat>Widescreen</PresentationFormat>
  <Paragraphs>107</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SLIDE_TEMPLATE_skill_network</vt:lpstr>
      <vt:lpstr>Stack Overflow Developer Survey Analysis</vt:lpstr>
      <vt:lpstr>PowerPoint Presentation</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OVERALL FINDINGS &amp; IMPLICATIONS</vt:lpstr>
      <vt:lpstr>CONCLUSION</vt:lpstr>
      <vt:lpstr>APPENDIX</vt:lpstr>
      <vt:lpstr> 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Ramesh Kandasamy</cp:lastModifiedBy>
  <cp:revision>221</cp:revision>
  <dcterms:created xsi:type="dcterms:W3CDTF">2024-10-30T05:40:03Z</dcterms:created>
  <dcterms:modified xsi:type="dcterms:W3CDTF">2024-12-24T20:38:21Z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